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631"/>
  </p:notesMasterIdLst>
  <p:sldIdLst>
    <p:sldId id="256" r:id="rId2"/>
    <p:sldId id="3817" r:id="rId3"/>
    <p:sldId id="5624" r:id="rId4"/>
    <p:sldId id="5625" r:id="rId5"/>
    <p:sldId id="5456" r:id="rId6"/>
    <p:sldId id="5325" r:id="rId7"/>
    <p:sldId id="5418" r:id="rId8"/>
    <p:sldId id="5341" r:id="rId9"/>
    <p:sldId id="5342" r:id="rId10"/>
    <p:sldId id="5344" r:id="rId11"/>
    <p:sldId id="5345" r:id="rId12"/>
    <p:sldId id="5351" r:id="rId13"/>
    <p:sldId id="5352" r:id="rId14"/>
    <p:sldId id="5353" r:id="rId15"/>
    <p:sldId id="5356" r:id="rId16"/>
    <p:sldId id="5442" r:id="rId17"/>
    <p:sldId id="5443" r:id="rId18"/>
    <p:sldId id="5444" r:id="rId19"/>
    <p:sldId id="5448" r:id="rId20"/>
    <p:sldId id="5449" r:id="rId21"/>
    <p:sldId id="5450" r:id="rId22"/>
    <p:sldId id="5451" r:id="rId23"/>
    <p:sldId id="5452" r:id="rId24"/>
    <p:sldId id="5357" r:id="rId25"/>
    <p:sldId id="5358" r:id="rId26"/>
    <p:sldId id="5359" r:id="rId27"/>
    <p:sldId id="5419" r:id="rId28"/>
    <p:sldId id="5361" r:id="rId29"/>
    <p:sldId id="5362" r:id="rId30"/>
    <p:sldId id="5365" r:id="rId31"/>
    <p:sldId id="5366" r:id="rId32"/>
    <p:sldId id="5371" r:id="rId33"/>
    <p:sldId id="5397" r:id="rId34"/>
    <p:sldId id="5372" r:id="rId35"/>
    <p:sldId id="5399" r:id="rId36"/>
    <p:sldId id="5370" r:id="rId37"/>
    <p:sldId id="5398" r:id="rId38"/>
    <p:sldId id="5377" r:id="rId39"/>
    <p:sldId id="5378" r:id="rId40"/>
    <p:sldId id="5380" r:id="rId41"/>
    <p:sldId id="5382" r:id="rId42"/>
    <p:sldId id="5395" r:id="rId43"/>
    <p:sldId id="5388" r:id="rId44"/>
    <p:sldId id="5390" r:id="rId45"/>
    <p:sldId id="4258" r:id="rId46"/>
    <p:sldId id="4256" r:id="rId47"/>
    <p:sldId id="5414" r:id="rId48"/>
    <p:sldId id="4185" r:id="rId49"/>
    <p:sldId id="5404" r:id="rId50"/>
    <p:sldId id="4188" r:id="rId51"/>
    <p:sldId id="4191" r:id="rId52"/>
    <p:sldId id="4192" r:id="rId53"/>
    <p:sldId id="4193" r:id="rId54"/>
    <p:sldId id="4232" r:id="rId55"/>
    <p:sldId id="5409" r:id="rId56"/>
    <p:sldId id="5415" r:id="rId57"/>
    <p:sldId id="5416" r:id="rId58"/>
    <p:sldId id="5417" r:id="rId59"/>
    <p:sldId id="5410" r:id="rId60"/>
    <p:sldId id="5411" r:id="rId61"/>
    <p:sldId id="5412" r:id="rId62"/>
    <p:sldId id="5413" r:id="rId63"/>
    <p:sldId id="4247" r:id="rId64"/>
    <p:sldId id="5408" r:id="rId65"/>
    <p:sldId id="4248" r:id="rId66"/>
    <p:sldId id="5224" r:id="rId67"/>
    <p:sldId id="5226" r:id="rId68"/>
    <p:sldId id="5227" r:id="rId69"/>
    <p:sldId id="5259" r:id="rId70"/>
    <p:sldId id="5261" r:id="rId71"/>
    <p:sldId id="5262" r:id="rId72"/>
    <p:sldId id="5645" r:id="rId73"/>
    <p:sldId id="5646" r:id="rId74"/>
    <p:sldId id="5648" r:id="rId75"/>
    <p:sldId id="5649" r:id="rId76"/>
    <p:sldId id="5651" r:id="rId77"/>
    <p:sldId id="5652" r:id="rId78"/>
    <p:sldId id="5653" r:id="rId79"/>
    <p:sldId id="5654" r:id="rId80"/>
    <p:sldId id="5655" r:id="rId81"/>
    <p:sldId id="5656" r:id="rId82"/>
    <p:sldId id="5658" r:id="rId83"/>
    <p:sldId id="5659" r:id="rId84"/>
    <p:sldId id="5660" r:id="rId85"/>
    <p:sldId id="1900" r:id="rId86"/>
    <p:sldId id="1701" r:id="rId87"/>
    <p:sldId id="1702" r:id="rId88"/>
    <p:sldId id="1703" r:id="rId89"/>
    <p:sldId id="4287" r:id="rId90"/>
    <p:sldId id="2242" r:id="rId91"/>
    <p:sldId id="3474" r:id="rId92"/>
    <p:sldId id="2243" r:id="rId93"/>
    <p:sldId id="2245" r:id="rId94"/>
    <p:sldId id="1707" r:id="rId95"/>
    <p:sldId id="1708" r:id="rId96"/>
    <p:sldId id="3475" r:id="rId97"/>
    <p:sldId id="5190" r:id="rId98"/>
    <p:sldId id="3454" r:id="rId99"/>
    <p:sldId id="5421" r:id="rId100"/>
    <p:sldId id="3465" r:id="rId101"/>
    <p:sldId id="3467" r:id="rId102"/>
    <p:sldId id="5634" r:id="rId103"/>
    <p:sldId id="5180" r:id="rId104"/>
    <p:sldId id="5422" r:id="rId105"/>
    <p:sldId id="5423" r:id="rId106"/>
    <p:sldId id="5424" r:id="rId107"/>
    <p:sldId id="5430" r:id="rId108"/>
    <p:sldId id="3457" r:id="rId109"/>
    <p:sldId id="2704" r:id="rId110"/>
    <p:sldId id="2706" r:id="rId111"/>
    <p:sldId id="5425" r:id="rId112"/>
    <p:sldId id="5426" r:id="rId113"/>
    <p:sldId id="5427" r:id="rId114"/>
    <p:sldId id="5428" r:id="rId115"/>
    <p:sldId id="2262" r:id="rId116"/>
    <p:sldId id="3476" r:id="rId117"/>
    <p:sldId id="2174" r:id="rId118"/>
    <p:sldId id="2175" r:id="rId119"/>
    <p:sldId id="2176" r:id="rId120"/>
    <p:sldId id="2177" r:id="rId121"/>
    <p:sldId id="2178" r:id="rId122"/>
    <p:sldId id="2204" r:id="rId123"/>
    <p:sldId id="2194" r:id="rId124"/>
    <p:sldId id="2195" r:id="rId125"/>
    <p:sldId id="2208" r:id="rId126"/>
    <p:sldId id="2210" r:id="rId127"/>
    <p:sldId id="4700" r:id="rId128"/>
    <p:sldId id="2261" r:id="rId129"/>
    <p:sldId id="2172" r:id="rId130"/>
    <p:sldId id="1732" r:id="rId131"/>
    <p:sldId id="2710" r:id="rId132"/>
    <p:sldId id="2265" r:id="rId133"/>
    <p:sldId id="2266" r:id="rId134"/>
    <p:sldId id="4704" r:id="rId135"/>
    <p:sldId id="4705" r:id="rId136"/>
    <p:sldId id="4706" r:id="rId137"/>
    <p:sldId id="2249" r:id="rId138"/>
    <p:sldId id="5195" r:id="rId139"/>
    <p:sldId id="1736" r:id="rId140"/>
    <p:sldId id="4701" r:id="rId141"/>
    <p:sldId id="5196" r:id="rId142"/>
    <p:sldId id="5197" r:id="rId143"/>
    <p:sldId id="4703" r:id="rId144"/>
    <p:sldId id="2258" r:id="rId145"/>
    <p:sldId id="2255" r:id="rId146"/>
    <p:sldId id="2256" r:id="rId147"/>
    <p:sldId id="2267" r:id="rId148"/>
    <p:sldId id="2252" r:id="rId149"/>
    <p:sldId id="5198" r:id="rId150"/>
    <p:sldId id="5199" r:id="rId151"/>
    <p:sldId id="5201" r:id="rId152"/>
    <p:sldId id="5200" r:id="rId153"/>
    <p:sldId id="5202" r:id="rId154"/>
    <p:sldId id="4343" r:id="rId155"/>
    <p:sldId id="4344" r:id="rId156"/>
    <p:sldId id="4345" r:id="rId157"/>
    <p:sldId id="4346" r:id="rId158"/>
    <p:sldId id="4347" r:id="rId159"/>
    <p:sldId id="4349" r:id="rId160"/>
    <p:sldId id="4350" r:id="rId161"/>
    <p:sldId id="4351" r:id="rId162"/>
    <p:sldId id="4352" r:id="rId163"/>
    <p:sldId id="4353" r:id="rId164"/>
    <p:sldId id="4354" r:id="rId165"/>
    <p:sldId id="4336" r:id="rId166"/>
    <p:sldId id="4337" r:id="rId167"/>
    <p:sldId id="4338" r:id="rId168"/>
    <p:sldId id="4339" r:id="rId169"/>
    <p:sldId id="4340" r:id="rId170"/>
    <p:sldId id="4341" r:id="rId171"/>
    <p:sldId id="1748" r:id="rId172"/>
    <p:sldId id="2714" r:id="rId173"/>
    <p:sldId id="2716" r:id="rId174"/>
    <p:sldId id="2718" r:id="rId175"/>
    <p:sldId id="2247" r:id="rId176"/>
    <p:sldId id="2248" r:id="rId177"/>
    <p:sldId id="1749" r:id="rId178"/>
    <p:sldId id="1750" r:id="rId179"/>
    <p:sldId id="1751" r:id="rId180"/>
    <p:sldId id="1752" r:id="rId181"/>
    <p:sldId id="2272" r:id="rId182"/>
    <p:sldId id="2273" r:id="rId183"/>
    <p:sldId id="2233" r:id="rId184"/>
    <p:sldId id="5431" r:id="rId185"/>
    <p:sldId id="3478" r:id="rId186"/>
    <p:sldId id="2246" r:id="rId187"/>
    <p:sldId id="2229" r:id="rId188"/>
    <p:sldId id="2230" r:id="rId189"/>
    <p:sldId id="3479" r:id="rId190"/>
    <p:sldId id="2231" r:id="rId191"/>
    <p:sldId id="2232" r:id="rId192"/>
    <p:sldId id="5432" r:id="rId193"/>
    <p:sldId id="1758" r:id="rId194"/>
    <p:sldId id="1759" r:id="rId195"/>
    <p:sldId id="2239" r:id="rId196"/>
    <p:sldId id="3115" r:id="rId197"/>
    <p:sldId id="3116" r:id="rId198"/>
    <p:sldId id="3104" r:id="rId199"/>
    <p:sldId id="3105" r:id="rId200"/>
    <p:sldId id="3106" r:id="rId201"/>
    <p:sldId id="3107" r:id="rId202"/>
    <p:sldId id="3110" r:id="rId203"/>
    <p:sldId id="3111" r:id="rId204"/>
    <p:sldId id="3112" r:id="rId205"/>
    <p:sldId id="3113" r:id="rId206"/>
    <p:sldId id="3114" r:id="rId207"/>
    <p:sldId id="3082" r:id="rId208"/>
    <p:sldId id="3083" r:id="rId209"/>
    <p:sldId id="3084" r:id="rId210"/>
    <p:sldId id="3097" r:id="rId211"/>
    <p:sldId id="3098" r:id="rId212"/>
    <p:sldId id="3108" r:id="rId213"/>
    <p:sldId id="3099" r:id="rId214"/>
    <p:sldId id="5433" r:id="rId215"/>
    <p:sldId id="3109" r:id="rId216"/>
    <p:sldId id="3100" r:id="rId217"/>
    <p:sldId id="4023" r:id="rId218"/>
    <p:sldId id="4021" r:id="rId219"/>
    <p:sldId id="4024" r:id="rId220"/>
    <p:sldId id="4022" r:id="rId221"/>
    <p:sldId id="5434" r:id="rId222"/>
    <p:sldId id="4061" r:id="rId223"/>
    <p:sldId id="4062" r:id="rId224"/>
    <p:sldId id="4063" r:id="rId225"/>
    <p:sldId id="4064" r:id="rId226"/>
    <p:sldId id="4066" r:id="rId227"/>
    <p:sldId id="4068" r:id="rId228"/>
    <p:sldId id="5435" r:id="rId229"/>
    <p:sldId id="3403" r:id="rId230"/>
    <p:sldId id="3404" r:id="rId231"/>
    <p:sldId id="3405" r:id="rId232"/>
    <p:sldId id="3406" r:id="rId233"/>
    <p:sldId id="3407" r:id="rId234"/>
    <p:sldId id="3408" r:id="rId235"/>
    <p:sldId id="3409" r:id="rId236"/>
    <p:sldId id="3410" r:id="rId237"/>
    <p:sldId id="3411" r:id="rId238"/>
    <p:sldId id="3413" r:id="rId239"/>
    <p:sldId id="3414" r:id="rId240"/>
    <p:sldId id="3415" r:id="rId241"/>
    <p:sldId id="5436" r:id="rId242"/>
    <p:sldId id="1767" r:id="rId243"/>
    <p:sldId id="1768" r:id="rId244"/>
    <p:sldId id="1769" r:id="rId245"/>
    <p:sldId id="1770" r:id="rId246"/>
    <p:sldId id="5437" r:id="rId247"/>
    <p:sldId id="782" r:id="rId248"/>
    <p:sldId id="785" r:id="rId249"/>
    <p:sldId id="2275" r:id="rId250"/>
    <p:sldId id="2277" r:id="rId251"/>
    <p:sldId id="786" r:id="rId252"/>
    <p:sldId id="5296" r:id="rId253"/>
    <p:sldId id="4558" r:id="rId254"/>
    <p:sldId id="4559" r:id="rId255"/>
    <p:sldId id="4560" r:id="rId256"/>
    <p:sldId id="5297" r:id="rId257"/>
    <p:sldId id="5298" r:id="rId258"/>
    <p:sldId id="5299" r:id="rId259"/>
    <p:sldId id="5300" r:id="rId260"/>
    <p:sldId id="5301" r:id="rId261"/>
    <p:sldId id="1901" r:id="rId262"/>
    <p:sldId id="2092" r:id="rId263"/>
    <p:sldId id="2093" r:id="rId264"/>
    <p:sldId id="2094" r:id="rId265"/>
    <p:sldId id="2299" r:id="rId266"/>
    <p:sldId id="2095" r:id="rId267"/>
    <p:sldId id="2558" r:id="rId268"/>
    <p:sldId id="2568" r:id="rId269"/>
    <p:sldId id="2569" r:id="rId270"/>
    <p:sldId id="4289" r:id="rId271"/>
    <p:sldId id="2571" r:id="rId272"/>
    <p:sldId id="2572" r:id="rId273"/>
    <p:sldId id="2574" r:id="rId274"/>
    <p:sldId id="2575" r:id="rId275"/>
    <p:sldId id="2287" r:id="rId276"/>
    <p:sldId id="2288" r:id="rId277"/>
    <p:sldId id="2289" r:id="rId278"/>
    <p:sldId id="2290" r:id="rId279"/>
    <p:sldId id="4009" r:id="rId280"/>
    <p:sldId id="3489" r:id="rId281"/>
    <p:sldId id="3490" r:id="rId282"/>
    <p:sldId id="3491" r:id="rId283"/>
    <p:sldId id="3493" r:id="rId284"/>
    <p:sldId id="3495" r:id="rId285"/>
    <p:sldId id="4005" r:id="rId286"/>
    <p:sldId id="3496" r:id="rId287"/>
    <p:sldId id="4058" r:id="rId288"/>
    <p:sldId id="3502" r:id="rId289"/>
    <p:sldId id="3503" r:id="rId290"/>
    <p:sldId id="3504" r:id="rId291"/>
    <p:sldId id="3505" r:id="rId292"/>
    <p:sldId id="4006" r:id="rId293"/>
    <p:sldId id="3506" r:id="rId294"/>
    <p:sldId id="3507" r:id="rId295"/>
    <p:sldId id="3508" r:id="rId296"/>
    <p:sldId id="3509" r:id="rId297"/>
    <p:sldId id="3510" r:id="rId298"/>
    <p:sldId id="4633" r:id="rId299"/>
    <p:sldId id="4631" r:id="rId300"/>
    <p:sldId id="4632" r:id="rId301"/>
    <p:sldId id="4649" r:id="rId302"/>
    <p:sldId id="4650" r:id="rId303"/>
    <p:sldId id="4653" r:id="rId304"/>
    <p:sldId id="4651" r:id="rId305"/>
    <p:sldId id="4654" r:id="rId306"/>
    <p:sldId id="4655" r:id="rId307"/>
    <p:sldId id="4656" r:id="rId308"/>
    <p:sldId id="4652" r:id="rId309"/>
    <p:sldId id="3867" r:id="rId310"/>
    <p:sldId id="3483" r:id="rId311"/>
    <p:sldId id="3965" r:id="rId312"/>
    <p:sldId id="1812" r:id="rId313"/>
    <p:sldId id="3972" r:id="rId314"/>
    <p:sldId id="3973" r:id="rId315"/>
    <p:sldId id="3974" r:id="rId316"/>
    <p:sldId id="4639" r:id="rId317"/>
    <p:sldId id="4640" r:id="rId318"/>
    <p:sldId id="4657" r:id="rId319"/>
    <p:sldId id="4658" r:id="rId320"/>
    <p:sldId id="4659" r:id="rId321"/>
    <p:sldId id="4660" r:id="rId322"/>
    <p:sldId id="4641" r:id="rId323"/>
    <p:sldId id="4642" r:id="rId324"/>
    <p:sldId id="4643" r:id="rId325"/>
    <p:sldId id="4644" r:id="rId326"/>
    <p:sldId id="4645" r:id="rId327"/>
    <p:sldId id="4646" r:id="rId328"/>
    <p:sldId id="4647" r:id="rId329"/>
    <p:sldId id="4648" r:id="rId330"/>
    <p:sldId id="3953" r:id="rId331"/>
    <p:sldId id="3954" r:id="rId332"/>
    <p:sldId id="3955" r:id="rId333"/>
    <p:sldId id="3956" r:id="rId334"/>
    <p:sldId id="3957" r:id="rId335"/>
    <p:sldId id="3958" r:id="rId336"/>
    <p:sldId id="3959" r:id="rId337"/>
    <p:sldId id="3960" r:id="rId338"/>
    <p:sldId id="3961" r:id="rId339"/>
    <p:sldId id="3962" r:id="rId340"/>
    <p:sldId id="3963" r:id="rId341"/>
    <p:sldId id="3964" r:id="rId342"/>
    <p:sldId id="4565" r:id="rId343"/>
    <p:sldId id="4566" r:id="rId344"/>
    <p:sldId id="4567" r:id="rId345"/>
    <p:sldId id="4582" r:id="rId346"/>
    <p:sldId id="4583" r:id="rId347"/>
    <p:sldId id="4584" r:id="rId348"/>
    <p:sldId id="4596" r:id="rId349"/>
    <p:sldId id="4597" r:id="rId350"/>
    <p:sldId id="4598" r:id="rId351"/>
    <p:sldId id="4599" r:id="rId352"/>
    <p:sldId id="4600" r:id="rId353"/>
    <p:sldId id="4578" r:id="rId354"/>
    <p:sldId id="4568" r:id="rId355"/>
    <p:sldId id="4569" r:id="rId356"/>
    <p:sldId id="4662" r:id="rId357"/>
    <p:sldId id="4663" r:id="rId358"/>
    <p:sldId id="4586" r:id="rId359"/>
    <p:sldId id="4587" r:id="rId360"/>
    <p:sldId id="5321" r:id="rId361"/>
    <p:sldId id="5322" r:id="rId362"/>
    <p:sldId id="3937" r:id="rId363"/>
    <p:sldId id="3947" r:id="rId364"/>
    <p:sldId id="3948" r:id="rId365"/>
    <p:sldId id="3949" r:id="rId366"/>
    <p:sldId id="3950" r:id="rId367"/>
    <p:sldId id="3894" r:id="rId368"/>
    <p:sldId id="3906" r:id="rId369"/>
    <p:sldId id="3902" r:id="rId370"/>
    <p:sldId id="3901" r:id="rId371"/>
    <p:sldId id="3903" r:id="rId372"/>
    <p:sldId id="3237" r:id="rId373"/>
    <p:sldId id="2981" r:id="rId374"/>
    <p:sldId id="3244" r:id="rId375"/>
    <p:sldId id="3235" r:id="rId376"/>
    <p:sldId id="4616" r:id="rId377"/>
    <p:sldId id="4617" r:id="rId378"/>
    <p:sldId id="3932" r:id="rId379"/>
    <p:sldId id="3933" r:id="rId380"/>
    <p:sldId id="3934" r:id="rId381"/>
    <p:sldId id="3935" r:id="rId382"/>
    <p:sldId id="5335" r:id="rId383"/>
    <p:sldId id="1975" r:id="rId384"/>
    <p:sldId id="1854" r:id="rId385"/>
    <p:sldId id="2316" r:id="rId386"/>
    <p:sldId id="1855" r:id="rId387"/>
    <p:sldId id="4664" r:id="rId388"/>
    <p:sldId id="1856" r:id="rId389"/>
    <p:sldId id="1857" r:id="rId390"/>
    <p:sldId id="4690" r:id="rId391"/>
    <p:sldId id="4764" r:id="rId392"/>
    <p:sldId id="4765" r:id="rId393"/>
    <p:sldId id="4691" r:id="rId394"/>
    <p:sldId id="4665" r:id="rId395"/>
    <p:sldId id="4666" r:id="rId396"/>
    <p:sldId id="4667" r:id="rId397"/>
    <p:sldId id="4668" r:id="rId398"/>
    <p:sldId id="4669" r:id="rId399"/>
    <p:sldId id="4670" r:id="rId400"/>
    <p:sldId id="2982" r:id="rId401"/>
    <p:sldId id="4766" r:id="rId402"/>
    <p:sldId id="4770" r:id="rId403"/>
    <p:sldId id="4767" r:id="rId404"/>
    <p:sldId id="4768" r:id="rId405"/>
    <p:sldId id="4769" r:id="rId406"/>
    <p:sldId id="2989" r:id="rId407"/>
    <p:sldId id="2990" r:id="rId408"/>
    <p:sldId id="2991" r:id="rId409"/>
    <p:sldId id="1986" r:id="rId410"/>
    <p:sldId id="2076" r:id="rId411"/>
    <p:sldId id="2077" r:id="rId412"/>
    <p:sldId id="2078" r:id="rId413"/>
    <p:sldId id="4671" r:id="rId414"/>
    <p:sldId id="3071" r:id="rId415"/>
    <p:sldId id="2079" r:id="rId416"/>
    <p:sldId id="3228" r:id="rId417"/>
    <p:sldId id="3246" r:id="rId418"/>
    <p:sldId id="3229" r:id="rId419"/>
    <p:sldId id="3230" r:id="rId420"/>
    <p:sldId id="3077" r:id="rId421"/>
    <p:sldId id="3619" r:id="rId422"/>
    <p:sldId id="2081" r:id="rId423"/>
    <p:sldId id="3079" r:id="rId424"/>
    <p:sldId id="3080" r:id="rId425"/>
    <p:sldId id="3078" r:id="rId426"/>
    <p:sldId id="3573" r:id="rId427"/>
    <p:sldId id="3574" r:id="rId428"/>
    <p:sldId id="3575" r:id="rId429"/>
    <p:sldId id="3576" r:id="rId430"/>
    <p:sldId id="5457" r:id="rId431"/>
    <p:sldId id="5458" r:id="rId432"/>
    <p:sldId id="5459" r:id="rId433"/>
    <p:sldId id="5460" r:id="rId434"/>
    <p:sldId id="5631" r:id="rId435"/>
    <p:sldId id="5465" r:id="rId436"/>
    <p:sldId id="5466" r:id="rId437"/>
    <p:sldId id="5467" r:id="rId438"/>
    <p:sldId id="5468" r:id="rId439"/>
    <p:sldId id="5469" r:id="rId440"/>
    <p:sldId id="5470" r:id="rId441"/>
    <p:sldId id="5511" r:id="rId442"/>
    <p:sldId id="5512" r:id="rId443"/>
    <p:sldId id="5471" r:id="rId444"/>
    <p:sldId id="5482" r:id="rId445"/>
    <p:sldId id="5483" r:id="rId446"/>
    <p:sldId id="5484" r:id="rId447"/>
    <p:sldId id="5486" r:id="rId448"/>
    <p:sldId id="5487" r:id="rId449"/>
    <p:sldId id="5488" r:id="rId450"/>
    <p:sldId id="5489" r:id="rId451"/>
    <p:sldId id="5490" r:id="rId452"/>
    <p:sldId id="5491" r:id="rId453"/>
    <p:sldId id="5492" r:id="rId454"/>
    <p:sldId id="5495" r:id="rId455"/>
    <p:sldId id="5496" r:id="rId456"/>
    <p:sldId id="5498" r:id="rId457"/>
    <p:sldId id="5499" r:id="rId458"/>
    <p:sldId id="5500" r:id="rId459"/>
    <p:sldId id="5626" r:id="rId460"/>
    <p:sldId id="5627" r:id="rId461"/>
    <p:sldId id="5628" r:id="rId462"/>
    <p:sldId id="5629" r:id="rId463"/>
    <p:sldId id="5632" r:id="rId464"/>
    <p:sldId id="5633" r:id="rId465"/>
    <p:sldId id="5501" r:id="rId466"/>
    <p:sldId id="5502" r:id="rId467"/>
    <p:sldId id="5503" r:id="rId468"/>
    <p:sldId id="5504" r:id="rId469"/>
    <p:sldId id="5505" r:id="rId470"/>
    <p:sldId id="5506" r:id="rId471"/>
    <p:sldId id="5507" r:id="rId472"/>
    <p:sldId id="5508" r:id="rId473"/>
    <p:sldId id="5509" r:id="rId474"/>
    <p:sldId id="5510" r:id="rId475"/>
    <p:sldId id="5513" r:id="rId476"/>
    <p:sldId id="5514" r:id="rId477"/>
    <p:sldId id="5515" r:id="rId478"/>
    <p:sldId id="5516" r:id="rId479"/>
    <p:sldId id="5517" r:id="rId480"/>
    <p:sldId id="5518" r:id="rId481"/>
    <p:sldId id="5519" r:id="rId482"/>
    <p:sldId id="5520" r:id="rId483"/>
    <p:sldId id="5521" r:id="rId484"/>
    <p:sldId id="5522" r:id="rId485"/>
    <p:sldId id="5635" r:id="rId486"/>
    <p:sldId id="5636" r:id="rId487"/>
    <p:sldId id="5637" r:id="rId488"/>
    <p:sldId id="5638" r:id="rId489"/>
    <p:sldId id="5639" r:id="rId490"/>
    <p:sldId id="5640" r:id="rId491"/>
    <p:sldId id="5641" r:id="rId492"/>
    <p:sldId id="5642" r:id="rId493"/>
    <p:sldId id="5643" r:id="rId494"/>
    <p:sldId id="5644" r:id="rId495"/>
    <p:sldId id="5523" r:id="rId496"/>
    <p:sldId id="5524" r:id="rId497"/>
    <p:sldId id="5525" r:id="rId498"/>
    <p:sldId id="5526" r:id="rId499"/>
    <p:sldId id="5527" r:id="rId500"/>
    <p:sldId id="5528" r:id="rId501"/>
    <p:sldId id="5529" r:id="rId502"/>
    <p:sldId id="5530" r:id="rId503"/>
    <p:sldId id="5531" r:id="rId504"/>
    <p:sldId id="5532" r:id="rId505"/>
    <p:sldId id="5533" r:id="rId506"/>
    <p:sldId id="5534" r:id="rId507"/>
    <p:sldId id="5535" r:id="rId508"/>
    <p:sldId id="5536" r:id="rId509"/>
    <p:sldId id="5537" r:id="rId510"/>
    <p:sldId id="5538" r:id="rId511"/>
    <p:sldId id="5539" r:id="rId512"/>
    <p:sldId id="5540" r:id="rId513"/>
    <p:sldId id="5541" r:id="rId514"/>
    <p:sldId id="5542" r:id="rId515"/>
    <p:sldId id="5543" r:id="rId516"/>
    <p:sldId id="5544" r:id="rId517"/>
    <p:sldId id="5545" r:id="rId518"/>
    <p:sldId id="5546" r:id="rId519"/>
    <p:sldId id="5547" r:id="rId520"/>
    <p:sldId id="5548" r:id="rId521"/>
    <p:sldId id="5549" r:id="rId522"/>
    <p:sldId id="5550" r:id="rId523"/>
    <p:sldId id="5551" r:id="rId524"/>
    <p:sldId id="5552" r:id="rId525"/>
    <p:sldId id="5553" r:id="rId526"/>
    <p:sldId id="5554" r:id="rId527"/>
    <p:sldId id="5555" r:id="rId528"/>
    <p:sldId id="5556" r:id="rId529"/>
    <p:sldId id="5557" r:id="rId530"/>
    <p:sldId id="5566" r:id="rId531"/>
    <p:sldId id="5567" r:id="rId532"/>
    <p:sldId id="5568" r:id="rId533"/>
    <p:sldId id="5569" r:id="rId534"/>
    <p:sldId id="5570" r:id="rId535"/>
    <p:sldId id="5571" r:id="rId536"/>
    <p:sldId id="5572" r:id="rId537"/>
    <p:sldId id="5573" r:id="rId538"/>
    <p:sldId id="5574" r:id="rId539"/>
    <p:sldId id="5575" r:id="rId540"/>
    <p:sldId id="5576" r:id="rId541"/>
    <p:sldId id="5577" r:id="rId542"/>
    <p:sldId id="5578" r:id="rId543"/>
    <p:sldId id="5579" r:id="rId544"/>
    <p:sldId id="5580" r:id="rId545"/>
    <p:sldId id="5581" r:id="rId546"/>
    <p:sldId id="5582" r:id="rId547"/>
    <p:sldId id="5583" r:id="rId548"/>
    <p:sldId id="5584" r:id="rId549"/>
    <p:sldId id="5585" r:id="rId550"/>
    <p:sldId id="5586" r:id="rId551"/>
    <p:sldId id="5587" r:id="rId552"/>
    <p:sldId id="5588" r:id="rId553"/>
    <p:sldId id="5589" r:id="rId554"/>
    <p:sldId id="5590" r:id="rId555"/>
    <p:sldId id="5591" r:id="rId556"/>
    <p:sldId id="5592" r:id="rId557"/>
    <p:sldId id="5593" r:id="rId558"/>
    <p:sldId id="5594" r:id="rId559"/>
    <p:sldId id="5595" r:id="rId560"/>
    <p:sldId id="5596" r:id="rId561"/>
    <p:sldId id="5597" r:id="rId562"/>
    <p:sldId id="5598" r:id="rId563"/>
    <p:sldId id="5599" r:id="rId564"/>
    <p:sldId id="5600" r:id="rId565"/>
    <p:sldId id="5601" r:id="rId566"/>
    <p:sldId id="5602" r:id="rId567"/>
    <p:sldId id="5603" r:id="rId568"/>
    <p:sldId id="5604" r:id="rId569"/>
    <p:sldId id="5605" r:id="rId570"/>
    <p:sldId id="5606" r:id="rId571"/>
    <p:sldId id="5607" r:id="rId572"/>
    <p:sldId id="5608" r:id="rId573"/>
    <p:sldId id="5609" r:id="rId574"/>
    <p:sldId id="5610" r:id="rId575"/>
    <p:sldId id="5611" r:id="rId576"/>
    <p:sldId id="5612" r:id="rId577"/>
    <p:sldId id="5613" r:id="rId578"/>
    <p:sldId id="5614" r:id="rId579"/>
    <p:sldId id="5615" r:id="rId580"/>
    <p:sldId id="5616" r:id="rId581"/>
    <p:sldId id="5617" r:id="rId582"/>
    <p:sldId id="5618" r:id="rId583"/>
    <p:sldId id="5619" r:id="rId584"/>
    <p:sldId id="5620" r:id="rId585"/>
    <p:sldId id="5621" r:id="rId586"/>
    <p:sldId id="5622" r:id="rId587"/>
    <p:sldId id="5623" r:id="rId588"/>
    <p:sldId id="2520" r:id="rId589"/>
    <p:sldId id="4726" r:id="rId590"/>
    <p:sldId id="4727" r:id="rId591"/>
    <p:sldId id="4728" r:id="rId592"/>
    <p:sldId id="4734" r:id="rId593"/>
    <p:sldId id="4729" r:id="rId594"/>
    <p:sldId id="4730" r:id="rId595"/>
    <p:sldId id="4731" r:id="rId596"/>
    <p:sldId id="2521" r:id="rId597"/>
    <p:sldId id="2510" r:id="rId598"/>
    <p:sldId id="2512" r:id="rId599"/>
    <p:sldId id="2513" r:id="rId600"/>
    <p:sldId id="4751" r:id="rId601"/>
    <p:sldId id="4752" r:id="rId602"/>
    <p:sldId id="4747" r:id="rId603"/>
    <p:sldId id="4748" r:id="rId604"/>
    <p:sldId id="4749" r:id="rId605"/>
    <p:sldId id="4750" r:id="rId606"/>
    <p:sldId id="4760" r:id="rId607"/>
    <p:sldId id="4761" r:id="rId608"/>
    <p:sldId id="4762" r:id="rId609"/>
    <p:sldId id="4763" r:id="rId610"/>
    <p:sldId id="4754" r:id="rId611"/>
    <p:sldId id="4755" r:id="rId612"/>
    <p:sldId id="4756" r:id="rId613"/>
    <p:sldId id="4759" r:id="rId614"/>
    <p:sldId id="4757" r:id="rId615"/>
    <p:sldId id="4736" r:id="rId616"/>
    <p:sldId id="4737" r:id="rId617"/>
    <p:sldId id="4738" r:id="rId618"/>
    <p:sldId id="4739" r:id="rId619"/>
    <p:sldId id="4740" r:id="rId620"/>
    <p:sldId id="4741" r:id="rId621"/>
    <p:sldId id="4742" r:id="rId622"/>
    <p:sldId id="4743" r:id="rId623"/>
    <p:sldId id="4744" r:id="rId624"/>
    <p:sldId id="4745" r:id="rId625"/>
    <p:sldId id="4746" r:id="rId626"/>
    <p:sldId id="4161" r:id="rId627"/>
    <p:sldId id="4162" r:id="rId628"/>
    <p:sldId id="2524" r:id="rId629"/>
    <p:sldId id="2519" r:id="rId6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9512" autoAdjust="0"/>
  </p:normalViewPr>
  <p:slideViewPr>
    <p:cSldViewPr>
      <p:cViewPr>
        <p:scale>
          <a:sx n="82" d="100"/>
          <a:sy n="82" d="100"/>
        </p:scale>
        <p:origin x="-1498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531" Type="http://schemas.openxmlformats.org/officeDocument/2006/relationships/slide" Target="slides/slide530.xml"/><Relationship Id="rId573" Type="http://schemas.openxmlformats.org/officeDocument/2006/relationships/slide" Target="slides/slide572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42" Type="http://schemas.openxmlformats.org/officeDocument/2006/relationships/slide" Target="slides/slide541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553" Type="http://schemas.openxmlformats.org/officeDocument/2006/relationships/slide" Target="slides/slide552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564" Type="http://schemas.openxmlformats.org/officeDocument/2006/relationships/slide" Target="slides/slide563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631" Type="http://schemas.openxmlformats.org/officeDocument/2006/relationships/notesMaster" Target="notesMasters/notesMaster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44" Type="http://schemas.openxmlformats.org/officeDocument/2006/relationships/slide" Target="slides/slide543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555" Type="http://schemas.openxmlformats.org/officeDocument/2006/relationships/slide" Target="slides/slide554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566" Type="http://schemas.openxmlformats.org/officeDocument/2006/relationships/slide" Target="slides/slide565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633" Type="http://schemas.openxmlformats.org/officeDocument/2006/relationships/viewProps" Target="viewProps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577" Type="http://schemas.openxmlformats.org/officeDocument/2006/relationships/slide" Target="slides/slide576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613" Type="http://schemas.openxmlformats.org/officeDocument/2006/relationships/slide" Target="slides/slide612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624" Type="http://schemas.openxmlformats.org/officeDocument/2006/relationships/slide" Target="slides/slide623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635" Type="http://schemas.openxmlformats.org/officeDocument/2006/relationships/tableStyles" Target="tableStyles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slide" Target="slides/slide526.xml"/><Relationship Id="rId548" Type="http://schemas.openxmlformats.org/officeDocument/2006/relationships/slide" Target="slides/slide547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15" Type="http://schemas.openxmlformats.org/officeDocument/2006/relationships/slide" Target="slides/slide614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538" Type="http://schemas.openxmlformats.org/officeDocument/2006/relationships/slide" Target="slides/slide537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626" Type="http://schemas.openxmlformats.org/officeDocument/2006/relationships/slide" Target="slides/slide625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slide" Target="slides/slide527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550" Type="http://schemas.openxmlformats.org/officeDocument/2006/relationships/slide" Target="slides/slide54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71" Type="http://schemas.openxmlformats.org/officeDocument/2006/relationships/slide" Target="slides/slide570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627" Type="http://schemas.openxmlformats.org/officeDocument/2006/relationships/slide" Target="slides/slide626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40" Type="http://schemas.openxmlformats.org/officeDocument/2006/relationships/slide" Target="slides/slide539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582" Type="http://schemas.openxmlformats.org/officeDocument/2006/relationships/slide" Target="slides/slide581.xml"/><Relationship Id="rId617" Type="http://schemas.openxmlformats.org/officeDocument/2006/relationships/slide" Target="slides/slide616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72" Type="http://schemas.openxmlformats.org/officeDocument/2006/relationships/slide" Target="slides/slide571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28" Type="http://schemas.openxmlformats.org/officeDocument/2006/relationships/slide" Target="slides/slide627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41" Type="http://schemas.openxmlformats.org/officeDocument/2006/relationships/slide" Target="slides/slide540.xml"/><Relationship Id="rId562" Type="http://schemas.openxmlformats.org/officeDocument/2006/relationships/slide" Target="slides/slide561.xml"/><Relationship Id="rId583" Type="http://schemas.openxmlformats.org/officeDocument/2006/relationships/slide" Target="slides/slide582.xml"/><Relationship Id="rId618" Type="http://schemas.openxmlformats.org/officeDocument/2006/relationships/slide" Target="slides/slide617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presProps" Target="presProps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theme" Target="theme/theme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74DAAFA-6AEC-4163-AE7B-5F2CBA09BE74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6B9DC-BFD9-489C-9D87-C5C7B2BB57E1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ECD232B-FC41-485D-BBB3-AD02E18BFC18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A206-9488-4CC2-97B7-E9B36615E1EB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406003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2840831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2492896"/>
            <a:ext cx="1295400" cy="141473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2492896"/>
            <a:ext cx="7772400" cy="141473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6994" y="270892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BF48-3451-4BDD-B3F3-F94E8CEEBD7E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-1759" y="286132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AF632E5-17D9-4995-A4F1-9D3E1AD27F34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7211A92-2D57-4002-966A-8E195FF700B8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C4947-0DC3-4120-986F-8E32EB13A9B2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A85D-0D81-4CC1-BC3C-A7B028FBB8B3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C0C8E-B426-4173-B61B-EC572726CE84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49F8E0C-7A94-4CCB-B3B0-3A3042CE5A8C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6B25D16-B641-4790-A9EF-9215678487FC}" type="datetime1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5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 smtClean="0"/>
              <a:t>Python</a:t>
            </a:r>
            <a:br>
              <a:rPr lang="en-US" altLang="ko-KR" sz="9600" dirty="0" smtClean="0"/>
            </a:br>
            <a:r>
              <a:rPr lang="ko-KR" altLang="en-US" sz="9600" dirty="0" smtClean="0"/>
              <a:t>심화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</a:t>
            </a:r>
            <a:r>
              <a:rPr lang="en-US" altLang="ko-KR" dirty="0" smtClean="0"/>
              <a:t>bject class :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(__new__),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초기화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__)</a:t>
            </a:r>
            <a:r>
              <a:rPr lang="ko-KR" altLang="en-US" dirty="0" smtClean="0"/>
              <a:t>을 가짐</a:t>
            </a:r>
            <a:endParaRPr lang="en-US" altLang="ko-KR" dirty="0" smtClean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08920"/>
            <a:ext cx="5133975" cy="376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30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inspect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함수 구조 조회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Inspect </a:t>
            </a:r>
            <a:r>
              <a:rPr lang="ko-KR" altLang="en-US" dirty="0" smtClean="0"/>
              <a:t>모듈을 이용한 함수 구조  조회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189968"/>
              </p:ext>
            </p:extLst>
          </p:nvPr>
        </p:nvGraphicFramePr>
        <p:xfrm>
          <a:off x="683568" y="2132856"/>
          <a:ext cx="7920880" cy="4428842"/>
        </p:xfrm>
        <a:graphic>
          <a:graphicData uri="http://schemas.openxmlformats.org/drawingml/2006/table">
            <a:tbl>
              <a:tblPr/>
              <a:tblGrid>
                <a:gridCol w="3512088"/>
                <a:gridCol w="4408792"/>
              </a:tblGrid>
              <a:tr h="380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function</a:t>
                      </a:r>
                      <a:endParaRPr lang="en-US" sz="14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4000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inspect.getdoc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(object)</a:t>
                      </a:r>
                      <a:endParaRPr lang="en-US" sz="1200" i="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  object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내부의 </a:t>
                      </a:r>
                      <a:r>
                        <a:rPr lang="en-US" altLang="ko-KR" sz="1200" baseline="0" dirty="0" smtClean="0">
                          <a:effectLst/>
                        </a:rPr>
                        <a:t>doc</a:t>
                      </a:r>
                      <a:r>
                        <a:rPr lang="ko-KR" altLang="en-US" sz="1200" baseline="0" dirty="0" smtClean="0">
                          <a:effectLst/>
                        </a:rPr>
                        <a:t>을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00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inspect.getsourcefile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(object)</a:t>
                      </a:r>
                      <a:endParaRPr lang="en-US" sz="1200" i="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  object</a:t>
                      </a:r>
                      <a:r>
                        <a:rPr lang="ko-KR" altLang="en-US" sz="1200" dirty="0" smtClean="0">
                          <a:effectLst/>
                        </a:rPr>
                        <a:t>에 대한 소스파일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</a:rPr>
                        <a:t>모듈이름</a:t>
                      </a:r>
                      <a:r>
                        <a:rPr lang="en-US" altLang="ko-KR" sz="1200" dirty="0" smtClean="0">
                          <a:effectLst/>
                        </a:rPr>
                        <a:t>0</a:t>
                      </a:r>
                      <a:r>
                        <a:rPr lang="ko-KR" altLang="en-US" sz="1200" dirty="0" smtClean="0">
                          <a:effectLst/>
                        </a:rPr>
                        <a:t>을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00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inspect.getmodule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(object)</a:t>
                      </a:r>
                      <a:endParaRPr lang="en-US" sz="1200" i="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  object</a:t>
                      </a:r>
                      <a:r>
                        <a:rPr lang="ko-KR" altLang="en-US" sz="1200" dirty="0" smtClean="0">
                          <a:effectLst/>
                        </a:rPr>
                        <a:t>에 대한 모듈 이름을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00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inspect.getsource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(object)</a:t>
                      </a:r>
                      <a:endParaRPr lang="en-US" sz="1200" i="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  object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내부의 소스를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960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inspect.getsourcelines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(object)</a:t>
                      </a:r>
                      <a:endParaRPr lang="en-US" sz="1200" i="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  object </a:t>
                      </a:r>
                      <a:r>
                        <a:rPr lang="ko-KR" altLang="en-US" sz="1200" baseline="0" dirty="0" smtClean="0">
                          <a:effectLst/>
                        </a:rPr>
                        <a:t>내부의 소스를 </a:t>
                      </a:r>
                      <a:r>
                        <a:rPr lang="ko-KR" altLang="en-US" sz="1200" baseline="0" dirty="0" err="1" smtClean="0">
                          <a:effectLst/>
                        </a:rPr>
                        <a:t>라인별로</a:t>
                      </a:r>
                      <a:r>
                        <a:rPr lang="ko-KR" altLang="en-US" sz="1200" baseline="0" dirty="0" smtClean="0">
                          <a:effectLst/>
                        </a:rPr>
                        <a:t> 분리해서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00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inspect.getargspec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i="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  </a:t>
                      </a:r>
                      <a:r>
                        <a:rPr lang="ko-KR" altLang="en-US" sz="1200" dirty="0" smtClean="0">
                          <a:effectLst/>
                        </a:rPr>
                        <a:t>함수의 </a:t>
                      </a:r>
                      <a:r>
                        <a:rPr lang="en-US" sz="1200" dirty="0" smtClean="0">
                          <a:effectLst/>
                        </a:rPr>
                        <a:t>argument</a:t>
                      </a:r>
                      <a:r>
                        <a:rPr lang="ko-KR" altLang="en-US" sz="1200" dirty="0" smtClean="0">
                          <a:effectLst/>
                        </a:rPr>
                        <a:t>에 대한 정보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62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inspect.getcallargs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 *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args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][, **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kwds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sz="1200" i="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  </a:t>
                      </a:r>
                      <a:r>
                        <a:rPr lang="ko-KR" altLang="en-US" sz="1200" dirty="0" smtClean="0">
                          <a:effectLst/>
                        </a:rPr>
                        <a:t>함수 실행을 정의할 경우 실제 </a:t>
                      </a:r>
                      <a:r>
                        <a:rPr lang="en-US" altLang="ko-KR" sz="1200" dirty="0" smtClean="0">
                          <a:effectLst/>
                        </a:rPr>
                        <a:t>argument </a:t>
                      </a:r>
                      <a:r>
                        <a:rPr lang="ko-KR" altLang="en-US" sz="1200" dirty="0" smtClean="0">
                          <a:effectLst/>
                        </a:rPr>
                        <a:t>연결 정보를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62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inspect.signature</a:t>
                      </a:r>
                      <a:r>
                        <a:rPr lang="en-US" altLang="ko-KR" sz="1200" i="0" dirty="0" smtClean="0"/>
                        <a:t>(</a:t>
                      </a:r>
                      <a:r>
                        <a:rPr lang="ko-KR" altLang="en-US" sz="1200" i="0" dirty="0" err="1" smtClean="0"/>
                        <a:t>함수명</a:t>
                      </a:r>
                      <a:r>
                        <a:rPr lang="en-US" altLang="ko-KR" sz="1200" i="0" dirty="0" smtClean="0"/>
                        <a:t>)</a:t>
                      </a:r>
                      <a:endParaRPr lang="en-US" sz="1200" i="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  </a:t>
                      </a:r>
                      <a:r>
                        <a:rPr lang="ko-KR" altLang="en-US" sz="1200" dirty="0" smtClean="0">
                          <a:effectLst/>
                        </a:rPr>
                        <a:t>함수에 대한 </a:t>
                      </a:r>
                      <a:r>
                        <a:rPr lang="ko-KR" altLang="en-US" sz="1200" dirty="0" err="1" smtClean="0">
                          <a:effectLst/>
                        </a:rPr>
                        <a:t>시그너처</a:t>
                      </a:r>
                      <a:r>
                        <a:rPr lang="ko-KR" altLang="en-US" sz="1200" baseline="0" dirty="0" smtClean="0">
                          <a:effectLst/>
                        </a:rPr>
                        <a:t> 정보를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6227">
                <a:tc>
                  <a:txBody>
                    <a:bodyPr/>
                    <a:lstStyle/>
                    <a:p>
                      <a:pPr algn="ctr"/>
                      <a:r>
                        <a:rPr lang="en-US" sz="1200" i="0" dirty="0" err="1" smtClean="0">
                          <a:effectLst/>
                        </a:rPr>
                        <a:t>inspect.</a:t>
                      </a:r>
                      <a:r>
                        <a:rPr lang="en-US" altLang="ko-KR" sz="1200" dirty="0" err="1" smtClean="0"/>
                        <a:t>getframeinfo</a:t>
                      </a:r>
                      <a:r>
                        <a:rPr lang="en-US" sz="1200" i="0" dirty="0" smtClean="0">
                          <a:effectLst/>
                        </a:rPr>
                        <a:t>(frame</a:t>
                      </a:r>
                      <a:r>
                        <a:rPr lang="en-US" altLang="ko-KR" sz="1200" i="0" dirty="0" smtClean="0">
                          <a:effectLst/>
                        </a:rPr>
                        <a:t>)</a:t>
                      </a: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  </a:t>
                      </a:r>
                      <a:r>
                        <a:rPr lang="ko-KR" altLang="en-US" sz="1200" dirty="0" smtClean="0">
                          <a:effectLst/>
                        </a:rPr>
                        <a:t>함수가 </a:t>
                      </a:r>
                      <a:r>
                        <a:rPr lang="ko-KR" altLang="en-US" sz="1200" dirty="0" err="1" smtClean="0">
                          <a:effectLst/>
                        </a:rPr>
                        <a:t>실행시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frame</a:t>
                      </a:r>
                      <a:r>
                        <a:rPr lang="ko-KR" altLang="en-US" sz="1200" dirty="0" smtClean="0">
                          <a:effectLst/>
                        </a:rPr>
                        <a:t>에 대한 정보 확인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05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inspect </a:t>
            </a:r>
            <a:r>
              <a:rPr lang="ko-KR" altLang="en-US" dirty="0"/>
              <a:t>모듈</a:t>
            </a:r>
            <a:r>
              <a:rPr lang="en-US" altLang="ko-KR" dirty="0"/>
              <a:t> </a:t>
            </a:r>
            <a:r>
              <a:rPr lang="en-US" altLang="ko-KR" dirty="0" smtClean="0"/>
              <a:t>: argument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Inspect </a:t>
            </a:r>
            <a:r>
              <a:rPr lang="ko-KR" altLang="en-US" dirty="0" smtClean="0"/>
              <a:t>모듈을 이용해서 함수에 대한 </a:t>
            </a:r>
            <a:r>
              <a:rPr lang="en-US" altLang="ko-KR" dirty="0" smtClean="0"/>
              <a:t>argument </a:t>
            </a:r>
            <a:r>
              <a:rPr lang="ko-KR" altLang="en-US" dirty="0" smtClean="0"/>
              <a:t>명세에 조회</a:t>
            </a:r>
            <a:endParaRPr lang="en-US" altLang="ko-KR" dirty="0" smtClean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322" y="3284984"/>
            <a:ext cx="53625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74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Inspect</a:t>
            </a:r>
            <a:r>
              <a:rPr lang="ko-KR" altLang="en-US" dirty="0" smtClean="0"/>
              <a:t>모듈 </a:t>
            </a:r>
            <a:r>
              <a:rPr lang="en-US" altLang="ko-KR" dirty="0" err="1" smtClean="0"/>
              <a:t>getcallargs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</a:t>
            </a:r>
            <a:r>
              <a:rPr lang="ko-KR" altLang="en-US" dirty="0"/>
              <a:t>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getcallargs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함수명</a:t>
            </a:r>
            <a:r>
              <a:rPr lang="en-US" altLang="ko-KR" sz="2800" dirty="0" smtClean="0"/>
              <a:t>,</a:t>
            </a:r>
            <a:r>
              <a:rPr lang="ko-KR" altLang="en-US" sz="2800" dirty="0" err="1" smtClean="0"/>
              <a:t>변수명</a:t>
            </a:r>
            <a:r>
              <a:rPr lang="en-US" altLang="ko-KR" sz="2800" dirty="0" smtClean="0"/>
              <a:t>,…)</a:t>
            </a:r>
            <a:r>
              <a:rPr lang="ko-KR" altLang="en-US" sz="2800" dirty="0" smtClean="0"/>
              <a:t>을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사용해서 내부 </a:t>
            </a:r>
            <a:r>
              <a:rPr lang="ko-KR" altLang="en-US" sz="2800" dirty="0" err="1" smtClean="0"/>
              <a:t>파라미터</a:t>
            </a:r>
            <a:r>
              <a:rPr lang="ko-KR" altLang="en-US" sz="2800" dirty="0" smtClean="0"/>
              <a:t> 정보를 조회할 수 있음</a:t>
            </a:r>
            <a:endParaRPr lang="en-US" altLang="ko-KR" sz="2800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2" y="3429000"/>
            <a:ext cx="41052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17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inspect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 :signature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버전에 </a:t>
            </a:r>
            <a:r>
              <a:rPr lang="en-US" altLang="ko-KR" dirty="0" smtClean="0"/>
              <a:t>annotation</a:t>
            </a:r>
            <a:r>
              <a:rPr lang="ko-KR" altLang="en-US" dirty="0" smtClean="0"/>
              <a:t>이 생기면서 </a:t>
            </a:r>
            <a:r>
              <a:rPr lang="en-US" altLang="ko-KR" dirty="0" smtClean="0"/>
              <a:t>signature(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결과값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대한 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573016"/>
            <a:ext cx="3528392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176871"/>
            <a:ext cx="4140969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71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Code </a:t>
            </a:r>
            <a:r>
              <a:rPr lang="ko-KR" altLang="en-US" dirty="0" smtClean="0"/>
              <a:t>클래스 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06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Code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실제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에 대한 조회 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584610"/>
              </p:ext>
            </p:extLst>
          </p:nvPr>
        </p:nvGraphicFramePr>
        <p:xfrm>
          <a:off x="1259632" y="2399804"/>
          <a:ext cx="6840760" cy="4032446"/>
        </p:xfrm>
        <a:graphic>
          <a:graphicData uri="http://schemas.openxmlformats.org/drawingml/2006/table">
            <a:tbl>
              <a:tblPr/>
              <a:tblGrid>
                <a:gridCol w="2043344"/>
                <a:gridCol w="4797416"/>
              </a:tblGrid>
              <a:tr h="2269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Attribute</a:t>
                      </a: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Description</a:t>
                      </a: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388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co_argcount</a:t>
                      </a:r>
                      <a:endParaRPr lang="en-US" sz="10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 number of arguments (not including * or ** </a:t>
                      </a:r>
                      <a:r>
                        <a:rPr lang="en-US" sz="1000" dirty="0" err="1" smtClean="0">
                          <a:effectLst/>
                        </a:rPr>
                        <a:t>args</a:t>
                      </a:r>
                      <a:r>
                        <a:rPr lang="en-US" sz="1000" dirty="0" smtClean="0"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00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Co_cellvars</a:t>
                      </a:r>
                      <a:endParaRPr lang="en-US" sz="10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?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00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co_code</a:t>
                      </a:r>
                      <a:endParaRPr lang="en-US" sz="10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of raw compiled </a:t>
                      </a:r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bytecode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265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co_consts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 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tuple of constants used in the </a:t>
                      </a:r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bytecod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2047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co_filename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 of file in which this code object was created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88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co_firstlineno</a:t>
                      </a:r>
                      <a:endParaRPr lang="en-US" sz="10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first line in Python source code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986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co_flags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 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bitmap: 1=optimized </a:t>
                      </a:r>
                      <a:r>
                        <a:rPr lang="en-US" altLang="ko-KR" sz="1000" dirty="0" smtClean="0"/>
                        <a:t>|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2=</a:t>
                      </a:r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newlocals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000" dirty="0" smtClean="0"/>
                        <a:t>|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4=*</a:t>
                      </a:r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arg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000" dirty="0" smtClean="0"/>
                        <a:t>|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8=**</a:t>
                      </a:r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arg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8889"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lang="en-US" sz="1000" baseline="0" dirty="0" err="1" smtClean="0">
                          <a:effectLst/>
                        </a:rPr>
                        <a:t>co_freevars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 err="1" smtClean="0">
                          <a:effectLst/>
                        </a:rPr>
                        <a:t>클로저의</a:t>
                      </a:r>
                      <a:r>
                        <a:rPr lang="ko-KR" altLang="en-US" sz="1000" dirty="0" smtClean="0">
                          <a:effectLst/>
                        </a:rPr>
                        <a:t> 자유변수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88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co_kwonlyargcount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?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8889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co_lnotab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lang="en-US" sz="1000" dirty="0" smtClean="0">
                          <a:effectLst/>
                        </a:rPr>
                        <a:t> 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encoded mapping of line numbers to </a:t>
                      </a:r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bytecode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indices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8889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co_name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 with which this code object was defined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8889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co_names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tuple of names of local variables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8889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co_nlocals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local variables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8889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co_stacksize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virtual machine stack space required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8889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co_varnames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tuple of names of arguments and local variables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56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Code </a:t>
            </a:r>
            <a:r>
              <a:rPr lang="ko-KR" altLang="en-US" dirty="0" smtClean="0"/>
              <a:t>클래스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함수를 정의 하면 함수들의 내부 객체가 생성되며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 </a:t>
            </a:r>
            <a:r>
              <a:rPr lang="en-US" altLang="ko-KR" sz="2800" dirty="0"/>
              <a:t>_</a:t>
            </a:r>
            <a:r>
              <a:rPr lang="en-US" altLang="ko-KR" sz="2800" dirty="0" smtClean="0"/>
              <a:t>_code__(code </a:t>
            </a:r>
            <a:r>
              <a:rPr lang="ko-KR" altLang="en-US" sz="2800" dirty="0" smtClean="0"/>
              <a:t>객체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내의 속성들로 함수들의 구조를 확인 할 수 있음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068960"/>
            <a:ext cx="360045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964310"/>
            <a:ext cx="3384376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85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9592" y="1412776"/>
            <a:ext cx="793960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/>
              <a:t>2</a:t>
            </a:r>
            <a:r>
              <a:rPr lang="en-US" altLang="ko-KR" sz="6000" dirty="0" smtClean="0"/>
              <a:t>.3 </a:t>
            </a:r>
            <a:r>
              <a:rPr lang="ko-KR" altLang="en-US" sz="6000" dirty="0" smtClean="0"/>
              <a:t>함수 실행 구조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94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실행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58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실행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err="1" smtClean="0"/>
              <a:t>함수명은</a:t>
            </a:r>
            <a:r>
              <a:rPr lang="ko-KR" altLang="en-US" sz="2800" dirty="0" smtClean="0"/>
              <a:t> 함수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저장하고 있어 실행연산자</a:t>
            </a:r>
            <a:r>
              <a:rPr lang="en-US" altLang="ko-KR" sz="2800" dirty="0" smtClean="0"/>
              <a:t>( ( ) )</a:t>
            </a:r>
            <a:r>
              <a:rPr lang="ko-KR" altLang="en-US" sz="2800" dirty="0" smtClean="0"/>
              <a:t>를 만나면 인자를 받아 실행</a:t>
            </a:r>
            <a:endParaRPr lang="en-US" altLang="ko-KR" sz="2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755576" y="5805263"/>
            <a:ext cx="2808312" cy="722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err="1" smtClean="0"/>
              <a:t>함수명</a:t>
            </a:r>
            <a:r>
              <a:rPr lang="en-US" altLang="ko-KR" b="1" dirty="0"/>
              <a:t>(</a:t>
            </a:r>
            <a:r>
              <a:rPr lang="ko-KR" altLang="en-US" b="1" dirty="0"/>
              <a:t>인자</a:t>
            </a:r>
            <a:r>
              <a:rPr lang="en-US" altLang="ko-KR" b="1" dirty="0"/>
              <a:t>)</a:t>
            </a:r>
            <a:endParaRPr lang="ko-KR" altLang="en-US" b="1" dirty="0"/>
          </a:p>
          <a:p>
            <a:pPr algn="ctr"/>
            <a:endParaRPr lang="ko-KR" altLang="en-US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755576" y="2996952"/>
            <a:ext cx="8023585" cy="2203389"/>
            <a:chOff x="755576" y="2454964"/>
            <a:chExt cx="8023585" cy="2773177"/>
          </a:xfrm>
        </p:grpSpPr>
        <p:sp>
          <p:nvSpPr>
            <p:cNvPr id="15" name="직사각형 14"/>
            <p:cNvSpPr/>
            <p:nvPr/>
          </p:nvSpPr>
          <p:spPr>
            <a:xfrm>
              <a:off x="755576" y="3751108"/>
              <a:ext cx="2880320" cy="12961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/>
                <a:t>d</a:t>
              </a:r>
              <a:r>
                <a:rPr lang="en-US" altLang="ko-KR" sz="1400" b="1" dirty="0" err="1" smtClean="0"/>
                <a:t>ef</a:t>
              </a:r>
              <a:r>
                <a:rPr lang="en-US" altLang="ko-KR" sz="1400" b="1" dirty="0" smtClean="0"/>
                <a:t>  </a:t>
              </a:r>
              <a:r>
                <a:rPr lang="ko-KR" altLang="en-US" sz="1400" b="1" dirty="0" err="1" smtClean="0"/>
                <a:t>함수명</a:t>
              </a:r>
              <a:r>
                <a:rPr lang="ko-KR" altLang="en-US" sz="1400" b="1" dirty="0" smtClean="0"/>
                <a:t> </a:t>
              </a:r>
              <a:r>
                <a:rPr lang="en-US" altLang="ko-KR" sz="1400" b="1" dirty="0" smtClean="0"/>
                <a:t>(</a:t>
              </a:r>
              <a:r>
                <a:rPr lang="ko-KR" altLang="en-US" sz="1400" b="1" dirty="0" smtClean="0"/>
                <a:t>함수 </a:t>
              </a:r>
              <a:r>
                <a:rPr lang="ko-KR" altLang="en-US" sz="1400" b="1" dirty="0" err="1" smtClean="0"/>
                <a:t>파라미터</a:t>
              </a:r>
              <a:r>
                <a:rPr lang="en-US" altLang="ko-KR" sz="1400" b="1" dirty="0" smtClean="0"/>
                <a:t>) :</a:t>
              </a:r>
            </a:p>
            <a:p>
              <a:pPr algn="ctr"/>
              <a:r>
                <a:rPr lang="ko-KR" altLang="en-US" sz="1400" b="1" dirty="0" smtClean="0"/>
                <a:t>함수 </a:t>
              </a:r>
              <a:r>
                <a:rPr lang="ko-KR" altLang="en-US" sz="1400" b="1" dirty="0" err="1" smtClean="0"/>
                <a:t>로직</a:t>
              </a:r>
              <a:endParaRPr lang="en-US" altLang="ko-KR" sz="1400" b="1" dirty="0" smtClean="0"/>
            </a:p>
            <a:p>
              <a:pPr algn="ctr"/>
              <a:r>
                <a:rPr lang="ko-KR" altLang="en-US" sz="1400" b="1" dirty="0" smtClean="0"/>
                <a:t>함수결과처리</a:t>
              </a:r>
              <a:r>
                <a:rPr lang="en-US" altLang="ko-KR" sz="1400" b="1" dirty="0" smtClean="0"/>
                <a:t>(return/yield)</a:t>
              </a:r>
              <a:endParaRPr lang="ko-KR" altLang="en-US" sz="1400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300192" y="2454964"/>
              <a:ext cx="1512168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object</a:t>
              </a:r>
              <a:endParaRPr lang="ko-KR" altLang="en-US" b="1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148064" y="4039140"/>
              <a:ext cx="1512168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function</a:t>
              </a:r>
              <a:endParaRPr lang="ko-KR" altLang="en-US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266993" y="4035286"/>
              <a:ext cx="1512168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code</a:t>
              </a:r>
              <a:endParaRPr lang="ko-KR" altLang="en-US" b="1" dirty="0"/>
            </a:p>
          </p:txBody>
        </p:sp>
        <p:cxnSp>
          <p:nvCxnSpPr>
            <p:cNvPr id="19" name="꺾인 연결선 18"/>
            <p:cNvCxnSpPr>
              <a:stCxn id="17" idx="0"/>
              <a:endCxn id="16" idx="2"/>
            </p:cNvCxnSpPr>
            <p:nvPr/>
          </p:nvCxnSpPr>
          <p:spPr>
            <a:xfrm rot="5400000" flipH="1" flipV="1">
              <a:off x="6084168" y="3067032"/>
              <a:ext cx="792088" cy="115212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18" idx="0"/>
              <a:endCxn id="16" idx="2"/>
            </p:cNvCxnSpPr>
            <p:nvPr/>
          </p:nvCxnSpPr>
          <p:spPr>
            <a:xfrm rot="16200000" flipV="1">
              <a:off x="7145560" y="3157768"/>
              <a:ext cx="788234" cy="96680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17" idx="3"/>
              <a:endCxn id="18" idx="1"/>
            </p:cNvCxnSpPr>
            <p:nvPr/>
          </p:nvCxnSpPr>
          <p:spPr>
            <a:xfrm flipV="1">
              <a:off x="6660232" y="4431330"/>
              <a:ext cx="606761" cy="3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17" idx="1"/>
            </p:cNvCxnSpPr>
            <p:nvPr/>
          </p:nvCxnSpPr>
          <p:spPr>
            <a:xfrm flipH="1">
              <a:off x="3635896" y="4435184"/>
              <a:ext cx="1512168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563888" y="4569618"/>
              <a:ext cx="1584176" cy="658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 smtClean="0"/>
                <a:t>인스턴스</a:t>
              </a:r>
              <a:r>
                <a:rPr lang="ko-KR" altLang="en-US" sz="1400" b="1" dirty="0" smtClean="0"/>
                <a:t> </a:t>
              </a:r>
              <a:endParaRPr lang="en-US" altLang="ko-KR" sz="1400" b="1" dirty="0" smtClean="0"/>
            </a:p>
            <a:p>
              <a:pPr algn="ctr"/>
              <a:r>
                <a:rPr lang="ko-KR" altLang="en-US" sz="1400" b="1" dirty="0" smtClean="0"/>
                <a:t>객체 생성</a:t>
              </a:r>
              <a:endParaRPr lang="ko-KR" altLang="en-US" sz="1400" b="1" dirty="0"/>
            </a:p>
          </p:txBody>
        </p:sp>
      </p:grpSp>
      <p:cxnSp>
        <p:nvCxnSpPr>
          <p:cNvPr id="26" name="직선 화살표 연결선 25"/>
          <p:cNvCxnSpPr>
            <a:stCxn id="3" idx="0"/>
          </p:cNvCxnSpPr>
          <p:nvPr/>
        </p:nvCxnSpPr>
        <p:spPr>
          <a:xfrm flipV="1">
            <a:off x="2159732" y="5092838"/>
            <a:ext cx="0" cy="7124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83768" y="537321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실행</a:t>
            </a:r>
            <a:endParaRPr lang="ko-KR" altLang="en-US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02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스페셜메소드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object</a:t>
            </a:r>
            <a:r>
              <a:rPr lang="ko-KR" altLang="en-US" dirty="0"/>
              <a:t> 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 및 초기화 그리고 내부 속성 참조를 연산자를 사용하지 않고 </a:t>
            </a:r>
            <a:r>
              <a:rPr lang="ko-KR" altLang="en-US" dirty="0" err="1" smtClean="0"/>
              <a:t>스페셜메소드를</a:t>
            </a:r>
            <a:r>
              <a:rPr lang="ko-KR" altLang="en-US" dirty="0" smtClean="0"/>
              <a:t> 직접 호출해서 처리</a:t>
            </a:r>
            <a:endParaRPr lang="en-US" altLang="ko-KR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749" y="3501008"/>
            <a:ext cx="38290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6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메모리 생성 규칙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20941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 호출 시 마다 </a:t>
            </a:r>
            <a:r>
              <a:rPr lang="en-US" altLang="ko-KR" sz="2800" dirty="0" smtClean="0"/>
              <a:t>Stack</a:t>
            </a:r>
            <a:r>
              <a:rPr lang="ko-KR" altLang="en-US" sz="2800" dirty="0" smtClean="0"/>
              <a:t>에 함수 영역을 구성하고 실행됨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함수를 재귀호출 할 경우 각 호출된 함수 별로 </a:t>
            </a:r>
            <a:r>
              <a:rPr lang="en-US" altLang="ko-KR" sz="2800" dirty="0" smtClean="0"/>
              <a:t>stack</a:t>
            </a:r>
            <a:r>
              <a:rPr lang="ko-KR" altLang="en-US" sz="2800" dirty="0" smtClean="0"/>
              <a:t>영역을 구성하고 처리</a:t>
            </a:r>
            <a:endParaRPr lang="en-US" altLang="ko-KR" sz="28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03648" y="4805152"/>
            <a:ext cx="1440160" cy="680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함수정의</a:t>
            </a:r>
            <a:endParaRPr lang="ko-KR" altLang="en-US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4118168" y="4005064"/>
            <a:ext cx="1440160" cy="2160240"/>
            <a:chOff x="5580112" y="3573016"/>
            <a:chExt cx="1440160" cy="2592288"/>
          </a:xfrm>
        </p:grpSpPr>
        <p:sp>
          <p:nvSpPr>
            <p:cNvPr id="11" name="직사각형 10"/>
            <p:cNvSpPr/>
            <p:nvPr/>
          </p:nvSpPr>
          <p:spPr>
            <a:xfrm>
              <a:off x="5580112" y="5589240"/>
              <a:ext cx="144016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함수호출 </a:t>
              </a:r>
              <a:r>
                <a:rPr lang="en-US" altLang="ko-KR" sz="1200" b="1" dirty="0" smtClean="0"/>
                <a:t>1</a:t>
              </a:r>
              <a:endParaRPr lang="ko-KR" altLang="en-US" sz="1200" b="1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580112" y="4917166"/>
              <a:ext cx="144016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함수호출 </a:t>
              </a:r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580112" y="4245091"/>
              <a:ext cx="144016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함수호출 </a:t>
              </a:r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80112" y="3573016"/>
              <a:ext cx="144016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함수호출 </a:t>
              </a:r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092976" y="358623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Stack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6" idx="3"/>
            <a:endCxn id="11" idx="1"/>
          </p:cNvCxnSpPr>
          <p:nvPr/>
        </p:nvCxnSpPr>
        <p:spPr>
          <a:xfrm>
            <a:off x="2843808" y="5145513"/>
            <a:ext cx="1274360" cy="7797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6" idx="3"/>
            <a:endCxn id="12" idx="1"/>
          </p:cNvCxnSpPr>
          <p:nvPr/>
        </p:nvCxnSpPr>
        <p:spPr>
          <a:xfrm>
            <a:off x="2843808" y="5145513"/>
            <a:ext cx="1274360" cy="2197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6" idx="3"/>
            <a:endCxn id="13" idx="1"/>
          </p:cNvCxnSpPr>
          <p:nvPr/>
        </p:nvCxnSpPr>
        <p:spPr>
          <a:xfrm flipV="1">
            <a:off x="2843808" y="4805153"/>
            <a:ext cx="1274360" cy="340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" idx="3"/>
            <a:endCxn id="14" idx="1"/>
          </p:cNvCxnSpPr>
          <p:nvPr/>
        </p:nvCxnSpPr>
        <p:spPr>
          <a:xfrm flipV="1">
            <a:off x="2843808" y="4245091"/>
            <a:ext cx="1274360" cy="9004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3"/>
            <a:endCxn id="13" idx="3"/>
          </p:cNvCxnSpPr>
          <p:nvPr/>
        </p:nvCxnSpPr>
        <p:spPr>
          <a:xfrm>
            <a:off x="5558328" y="4245091"/>
            <a:ext cx="12700" cy="560062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3" idx="3"/>
            <a:endCxn id="12" idx="3"/>
          </p:cNvCxnSpPr>
          <p:nvPr/>
        </p:nvCxnSpPr>
        <p:spPr>
          <a:xfrm>
            <a:off x="5558328" y="4805153"/>
            <a:ext cx="12700" cy="560063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2" idx="3"/>
            <a:endCxn id="11" idx="3"/>
          </p:cNvCxnSpPr>
          <p:nvPr/>
        </p:nvCxnSpPr>
        <p:spPr>
          <a:xfrm>
            <a:off x="5558328" y="5365216"/>
            <a:ext cx="12700" cy="560062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940152" y="4854351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제일 마지막 호출된 것을 처리가 끝나면 그 전 호출한 함수를 처리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857544" y="5002078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load</a:t>
            </a:r>
            <a:endParaRPr lang="ko-KR" altLang="en-US" sz="10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1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Frame class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0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 </a:t>
            </a:r>
            <a:r>
              <a:rPr lang="ko-KR" altLang="en-US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61484"/>
            <a:ext cx="8229600" cy="13634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메모리에 올라갈 때 구성되는 </a:t>
            </a:r>
            <a:r>
              <a:rPr lang="en-US" altLang="ko-KR" sz="2800" dirty="0" smtClean="0"/>
              <a:t>frame class </a:t>
            </a:r>
            <a:r>
              <a:rPr lang="ko-KR" altLang="en-US" sz="2800" dirty="0" smtClean="0"/>
              <a:t>속성</a:t>
            </a:r>
            <a:endParaRPr lang="en-US" altLang="ko-KR" sz="28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144982"/>
              </p:ext>
            </p:extLst>
          </p:nvPr>
        </p:nvGraphicFramePr>
        <p:xfrm>
          <a:off x="1043608" y="2564904"/>
          <a:ext cx="6912768" cy="3312368"/>
        </p:xfrm>
        <a:graphic>
          <a:graphicData uri="http://schemas.openxmlformats.org/drawingml/2006/table">
            <a:tbl>
              <a:tblPr/>
              <a:tblGrid>
                <a:gridCol w="2232248"/>
                <a:gridCol w="4680520"/>
              </a:tblGrid>
              <a:tr h="4713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f_back</a:t>
                      </a:r>
                      <a:endParaRPr lang="en-US" sz="14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next outer frame object (this frame’s caller)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67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f_builtins</a:t>
                      </a:r>
                      <a:endParaRPr lang="en-US" sz="14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effectLst/>
                        </a:rPr>
                        <a:t>builtins</a:t>
                      </a:r>
                      <a:r>
                        <a:rPr lang="en-US" sz="1100" dirty="0">
                          <a:effectLst/>
                        </a:rPr>
                        <a:t> namespace seen by this frame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13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f_code</a:t>
                      </a:r>
                      <a:endParaRPr lang="en-US" sz="14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code object being executed in this frame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67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f_globals</a:t>
                      </a:r>
                      <a:endParaRPr lang="en-US" sz="14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global namespace seen by this frame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13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f_lasti</a:t>
                      </a:r>
                      <a:endParaRPr lang="en-US" sz="14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index of last attempted instruction in </a:t>
                      </a:r>
                      <a:r>
                        <a:rPr lang="en-US" sz="1100" dirty="0" err="1">
                          <a:effectLst/>
                        </a:rPr>
                        <a:t>bytecode</a:t>
                      </a:r>
                      <a:endParaRPr lang="en-US" sz="1100" dirty="0">
                        <a:effectLst/>
                      </a:endParaRP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13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f_lineno</a:t>
                      </a:r>
                      <a:endParaRPr lang="en-US" sz="14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current line number in Python source code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67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f_locals</a:t>
                      </a:r>
                      <a:endParaRPr lang="en-US" sz="14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local namespace seen by this frame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67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f_trace</a:t>
                      </a:r>
                      <a:endParaRPr lang="en-US" sz="14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tracing function for this frame, or None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23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 </a:t>
            </a:r>
            <a:r>
              <a:rPr lang="ko-KR" altLang="en-US" dirty="0" smtClean="0"/>
              <a:t>가져오기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61484"/>
            <a:ext cx="8229600" cy="13634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함수가 실행할 때 메모리에 있는 </a:t>
            </a:r>
            <a:r>
              <a:rPr lang="en-US" altLang="ko-KR" sz="2800" dirty="0" smtClean="0"/>
              <a:t>frame </a:t>
            </a:r>
            <a:r>
              <a:rPr lang="ko-KR" altLang="en-US" sz="2800" dirty="0" smtClean="0"/>
              <a:t>객체에 대한 정보 가져오기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096" y="3068960"/>
            <a:ext cx="359092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12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 </a:t>
            </a:r>
            <a:r>
              <a:rPr lang="ko-KR" altLang="en-US" dirty="0" smtClean="0"/>
              <a:t>정보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61484"/>
            <a:ext cx="8229600" cy="13634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내부 속성에 대한 정보 확인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2564904"/>
            <a:ext cx="721995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39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2.4 1</a:t>
            </a:r>
            <a:r>
              <a:rPr lang="ko-KR" altLang="en-US" sz="6000" dirty="0" smtClean="0"/>
              <a:t>급 함수란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11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급 함수란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8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First </a:t>
            </a:r>
            <a:r>
              <a:rPr lang="en-US" altLang="ko-KR" dirty="0"/>
              <a:t>Class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조건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548880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3000" dirty="0">
                <a:latin typeface="+mn-ea"/>
              </a:rPr>
              <a:t>일반적으로 </a:t>
            </a:r>
            <a:r>
              <a:rPr lang="en-US" altLang="ko-KR" sz="3000" b="1" dirty="0" smtClean="0">
                <a:latin typeface="+mn-ea"/>
              </a:rPr>
              <a:t>First Class </a:t>
            </a:r>
            <a:r>
              <a:rPr lang="ko-KR" altLang="en-US" sz="3000" dirty="0" smtClean="0">
                <a:latin typeface="+mn-ea"/>
              </a:rPr>
              <a:t>의 </a:t>
            </a:r>
            <a:r>
              <a:rPr lang="ko-KR" altLang="en-US" sz="3000" dirty="0">
                <a:latin typeface="+mn-ea"/>
              </a:rPr>
              <a:t>조건을 다음과 같이 정의한다</a:t>
            </a:r>
            <a:r>
              <a:rPr lang="en-US" altLang="ko-KR" sz="3000" dirty="0">
                <a:latin typeface="+mn-ea"/>
              </a:rPr>
              <a:t>.</a:t>
            </a:r>
          </a:p>
          <a:p>
            <a:pPr lvl="1" fontAlgn="base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변수</a:t>
            </a:r>
            <a:r>
              <a:rPr lang="en-US" altLang="ko-KR" dirty="0">
                <a:latin typeface="+mn-ea"/>
              </a:rPr>
              <a:t>(variable)</a:t>
            </a:r>
            <a:r>
              <a:rPr lang="ko-KR" altLang="en-US" dirty="0">
                <a:latin typeface="+mn-ea"/>
              </a:rPr>
              <a:t>에 담을 수 있다</a:t>
            </a:r>
          </a:p>
          <a:p>
            <a:pPr lvl="1" fontAlgn="base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인자</a:t>
            </a:r>
            <a:r>
              <a:rPr lang="en-US" altLang="ko-KR" dirty="0">
                <a:latin typeface="+mn-ea"/>
              </a:rPr>
              <a:t>(parameter)</a:t>
            </a:r>
            <a:r>
              <a:rPr lang="ko-KR" altLang="en-US" dirty="0">
                <a:latin typeface="+mn-ea"/>
              </a:rPr>
              <a:t>로 전달할 수 있다</a:t>
            </a:r>
          </a:p>
          <a:p>
            <a:pPr lvl="1" fontAlgn="base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반환값</a:t>
            </a:r>
            <a:r>
              <a:rPr lang="en-US" altLang="ko-KR" dirty="0">
                <a:latin typeface="+mn-ea"/>
              </a:rPr>
              <a:t>(return value)</a:t>
            </a:r>
            <a:r>
              <a:rPr lang="ko-KR" altLang="en-US" dirty="0">
                <a:latin typeface="+mn-ea"/>
              </a:rPr>
              <a:t>으로 전달할 수 </a:t>
            </a:r>
            <a:r>
              <a:rPr lang="ko-KR" altLang="en-US" dirty="0" smtClean="0">
                <a:latin typeface="+mn-ea"/>
              </a:rPr>
              <a:t>있다</a:t>
            </a:r>
            <a:endParaRPr lang="en-US" altLang="ko-KR" dirty="0">
              <a:latin typeface="+mn-ea"/>
            </a:endParaRPr>
          </a:p>
          <a:p>
            <a:pPr lvl="1" fontAlgn="base"/>
            <a:endParaRPr lang="ko-KR" altLang="en-US" dirty="0"/>
          </a:p>
          <a:p>
            <a:endParaRPr lang="ko-KR" altLang="en-US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555" y="3717032"/>
            <a:ext cx="338437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위로 굽은 화살표 5"/>
          <p:cNvSpPr/>
          <p:nvPr/>
        </p:nvSpPr>
        <p:spPr>
          <a:xfrm rot="5400000">
            <a:off x="3855346" y="3929630"/>
            <a:ext cx="1224136" cy="1375004"/>
          </a:xfrm>
          <a:prstGeom prst="bentUpArrow">
            <a:avLst>
              <a:gd name="adj1" fmla="val 25000"/>
              <a:gd name="adj2" fmla="val 21173"/>
              <a:gd name="adj3" fmla="val 25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79712" y="5229200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함수는 </a:t>
            </a:r>
            <a:r>
              <a:rPr lang="en-US" altLang="ko-KR" b="1" dirty="0" smtClean="0"/>
              <a:t>function </a:t>
            </a:r>
            <a:r>
              <a:rPr lang="ko-KR" altLang="en-US" b="1" dirty="0" smtClean="0"/>
              <a:t>객체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3557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First </a:t>
            </a:r>
            <a:r>
              <a:rPr lang="en-US" altLang="ko-KR" dirty="0"/>
              <a:t>Class </a:t>
            </a:r>
            <a:r>
              <a:rPr lang="en-US" altLang="ko-KR" dirty="0" smtClean="0"/>
              <a:t>Object :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00808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70000"/>
              </a:lnSpc>
              <a:buNone/>
            </a:pPr>
            <a:r>
              <a:rPr lang="en-US" altLang="ko-KR" sz="2800" b="1" dirty="0" smtClean="0">
                <a:latin typeface="+mn-ea"/>
              </a:rPr>
              <a:t>1</a:t>
            </a:r>
            <a:r>
              <a:rPr lang="ko-KR" altLang="en-US" sz="2800" b="1" dirty="0">
                <a:latin typeface="+mn-ea"/>
              </a:rPr>
              <a:t>급 </a:t>
            </a:r>
            <a:r>
              <a:rPr lang="ko-KR" altLang="en-US" sz="2800" b="1" dirty="0" smtClean="0">
                <a:latin typeface="+mn-ea"/>
              </a:rPr>
              <a:t>클래</a:t>
            </a:r>
            <a:r>
              <a:rPr lang="ko-KR" altLang="en-US" sz="2800" b="1" dirty="0">
                <a:latin typeface="+mn-ea"/>
              </a:rPr>
              <a:t>스</a:t>
            </a:r>
            <a:r>
              <a:rPr lang="en-US" altLang="ko-KR" sz="2800" b="1" dirty="0" smtClean="0">
                <a:latin typeface="+mn-ea"/>
              </a:rPr>
              <a:t>(</a:t>
            </a:r>
            <a:r>
              <a:rPr lang="en-US" altLang="ko-KR" sz="2800" b="1" dirty="0">
                <a:latin typeface="+mn-ea"/>
              </a:rPr>
              <a:t>first class object</a:t>
            </a:r>
            <a:r>
              <a:rPr lang="en-US" altLang="ko-KR" sz="2800" b="1" dirty="0" smtClean="0">
                <a:latin typeface="+mn-ea"/>
              </a:rPr>
              <a:t>) </a:t>
            </a:r>
            <a:r>
              <a:rPr lang="ko-KR" altLang="en-US" sz="2800" b="1" dirty="0" smtClean="0">
                <a:latin typeface="+mn-ea"/>
              </a:rPr>
              <a:t>는</a:t>
            </a:r>
            <a:endParaRPr lang="en-US" altLang="ko-KR" sz="2800" b="1" dirty="0">
              <a:latin typeface="+mn-ea"/>
            </a:endParaRPr>
          </a:p>
          <a:p>
            <a:pPr lvl="1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런타임</a:t>
            </a:r>
            <a:r>
              <a:rPr lang="en-US" altLang="ko-KR" sz="2000" dirty="0">
                <a:latin typeface="+mn-ea"/>
              </a:rPr>
              <a:t>(runtime) </a:t>
            </a:r>
            <a:r>
              <a:rPr lang="ko-KR" altLang="en-US" sz="2000" dirty="0">
                <a:latin typeface="+mn-ea"/>
              </a:rPr>
              <a:t>생성이 가능</a:t>
            </a:r>
          </a:p>
          <a:p>
            <a:pPr lvl="1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익명</a:t>
            </a:r>
            <a:r>
              <a:rPr lang="en-US" altLang="ko-KR" sz="2000" dirty="0">
                <a:latin typeface="+mn-ea"/>
              </a:rPr>
              <a:t>(anonymous)</a:t>
            </a:r>
            <a:r>
              <a:rPr lang="ko-KR" altLang="en-US" sz="2000" dirty="0">
                <a:latin typeface="+mn-ea"/>
              </a:rPr>
              <a:t>으로 생성이 가능</a:t>
            </a:r>
          </a:p>
          <a:p>
            <a:pPr lvl="1" fontAlgn="base"/>
            <a:endParaRPr lang="ko-KR" altLang="en-US" dirty="0"/>
          </a:p>
          <a:p>
            <a:endParaRPr lang="ko-KR" altLang="en-U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01008"/>
            <a:ext cx="376237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위로 굽은 화살표 5"/>
          <p:cNvSpPr/>
          <p:nvPr/>
        </p:nvSpPr>
        <p:spPr>
          <a:xfrm rot="5400000">
            <a:off x="3167844" y="3625425"/>
            <a:ext cx="1224136" cy="1375004"/>
          </a:xfrm>
          <a:prstGeom prst="bentUpArrow">
            <a:avLst>
              <a:gd name="adj1" fmla="val 25000"/>
              <a:gd name="adj2" fmla="val 21173"/>
              <a:gd name="adj3" fmla="val 25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8285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First Class Object : </a:t>
            </a:r>
            <a:r>
              <a:rPr lang="ko-KR" altLang="en-US" dirty="0" smtClean="0"/>
              <a:t>변수할</a:t>
            </a:r>
            <a:r>
              <a:rPr lang="ko-KR" altLang="en-US" dirty="0"/>
              <a:t>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/>
          </a:bodyPr>
          <a:lstStyle/>
          <a:p>
            <a:pPr marL="365760" lvl="1" indent="0" fontAlgn="base">
              <a:buNone/>
            </a:pPr>
            <a:r>
              <a:rPr lang="ko-KR" altLang="en-US" sz="2800" dirty="0" smtClean="0"/>
              <a:t>함수도 객체이므로 변수에 할당이 가능</a:t>
            </a:r>
            <a:endParaRPr lang="ko-KR" altLang="en-US" sz="2800" dirty="0"/>
          </a:p>
          <a:p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331640" y="2204864"/>
            <a:ext cx="6260708" cy="1728192"/>
            <a:chOff x="679580" y="2204864"/>
            <a:chExt cx="6912768" cy="1345816"/>
          </a:xfrm>
        </p:grpSpPr>
        <p:sp>
          <p:nvSpPr>
            <p:cNvPr id="4" name="직사각형 3"/>
            <p:cNvSpPr/>
            <p:nvPr/>
          </p:nvSpPr>
          <p:spPr>
            <a:xfrm>
              <a:off x="5144076" y="2634259"/>
              <a:ext cx="936104" cy="70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함수 객체</a:t>
              </a:r>
              <a:endParaRPr lang="ko-KR" altLang="en-US" sz="1200" b="1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656244" y="2634259"/>
              <a:ext cx="936104" cy="70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함수</a:t>
              </a:r>
              <a:endParaRPr lang="en-US" altLang="ko-KR" sz="1200" b="1" dirty="0" smtClean="0"/>
            </a:p>
            <a:p>
              <a:pPr algn="ctr"/>
              <a:r>
                <a:rPr lang="ko-KR" altLang="en-US" sz="1200" b="1" dirty="0" smtClean="0"/>
                <a:t>인자</a:t>
              </a:r>
              <a:endParaRPr lang="en-US" altLang="ko-KR" sz="1200" b="1" dirty="0" smtClean="0"/>
            </a:p>
            <a:p>
              <a:pPr algn="ctr"/>
              <a:r>
                <a:rPr lang="ko-KR" altLang="en-US" sz="1200" b="1" dirty="0" smtClean="0"/>
                <a:t>객체</a:t>
              </a:r>
              <a:endParaRPr lang="ko-KR" altLang="en-US" sz="1200" b="1" dirty="0"/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>
              <a:off x="6080180" y="2985955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3631908" y="2634259"/>
              <a:ext cx="936104" cy="70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/>
                <a:t>함수명</a:t>
              </a:r>
              <a:r>
                <a:rPr lang="ko-KR" altLang="en-US" sz="1200" b="1" dirty="0" smtClean="0"/>
                <a:t> </a:t>
              </a:r>
              <a:endParaRPr lang="en-US" altLang="ko-KR" sz="1200" b="1" dirty="0" smtClean="0"/>
            </a:p>
            <a:p>
              <a:pPr algn="ctr"/>
              <a:r>
                <a:rPr lang="en-US" altLang="ko-KR" sz="1200" b="1" dirty="0" smtClean="0"/>
                <a:t>(</a:t>
              </a:r>
              <a:r>
                <a:rPr lang="ko-KR" altLang="en-US" sz="1200" b="1" dirty="0" smtClean="0"/>
                <a:t>참조주소</a:t>
              </a:r>
              <a:r>
                <a:rPr lang="en-US" altLang="ko-KR" sz="1200" b="1" dirty="0" smtClean="0"/>
                <a:t>)</a:t>
              </a:r>
              <a:endParaRPr lang="ko-KR" altLang="en-US" sz="1200" b="1" dirty="0"/>
            </a:p>
          </p:txBody>
        </p:sp>
        <p:cxnSp>
          <p:nvCxnSpPr>
            <p:cNvPr id="9" name="직선 화살표 연결선 8"/>
            <p:cNvCxnSpPr>
              <a:endCxn id="4" idx="1"/>
            </p:cNvCxnSpPr>
            <p:nvPr/>
          </p:nvCxnSpPr>
          <p:spPr>
            <a:xfrm>
              <a:off x="4568012" y="2985955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59932" y="2204864"/>
              <a:ext cx="3240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함수 정의</a:t>
              </a:r>
              <a:endParaRPr lang="ko-KR" altLang="en-US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79580" y="2733689"/>
              <a:ext cx="1152128" cy="6029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변수</a:t>
              </a:r>
              <a:endParaRPr lang="ko-KR" altLang="en-US" sz="1200" b="1" dirty="0"/>
            </a:p>
          </p:txBody>
        </p:sp>
        <p:cxnSp>
          <p:nvCxnSpPr>
            <p:cNvPr id="13" name="꺾인 연결선 12"/>
            <p:cNvCxnSpPr>
              <a:stCxn id="7" idx="1"/>
              <a:endCxn id="11" idx="3"/>
            </p:cNvCxnSpPr>
            <p:nvPr/>
          </p:nvCxnSpPr>
          <p:spPr>
            <a:xfrm rot="10800000" flipV="1">
              <a:off x="1831708" y="2985955"/>
              <a:ext cx="1800200" cy="49187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831708" y="3181348"/>
              <a:ext cx="1800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변수에 할당</a:t>
              </a:r>
              <a:endParaRPr lang="ko-KR" altLang="en-US" b="1" dirty="0"/>
            </a:p>
          </p:txBody>
        </p:sp>
      </p:grp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61048"/>
            <a:ext cx="341947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위로 굽은 화살표 16"/>
          <p:cNvSpPr/>
          <p:nvPr/>
        </p:nvSpPr>
        <p:spPr>
          <a:xfrm rot="5400000">
            <a:off x="3167844" y="3857622"/>
            <a:ext cx="1224136" cy="1375004"/>
          </a:xfrm>
          <a:prstGeom prst="bentUpArrow">
            <a:avLst>
              <a:gd name="adj1" fmla="val 25000"/>
              <a:gd name="adj2" fmla="val 21173"/>
              <a:gd name="adj3" fmla="val 25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759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type class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3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First Class Object : </a:t>
            </a:r>
            <a:r>
              <a:rPr lang="ko-KR" altLang="en-US" dirty="0" err="1" smtClean="0"/>
              <a:t>파라미</a:t>
            </a:r>
            <a:r>
              <a:rPr lang="ko-KR" altLang="en-US" dirty="0" err="1"/>
              <a:t>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함수도 하나의 객체이며 데이터 타입이므로 </a:t>
            </a:r>
            <a:r>
              <a:rPr lang="ko-KR" altLang="en-US" dirty="0" err="1" smtClean="0"/>
              <a:t>파라미터인자로</a:t>
            </a:r>
            <a:r>
              <a:rPr lang="ko-KR" altLang="en-US" dirty="0" smtClean="0"/>
              <a:t> 전달이 가능</a:t>
            </a:r>
            <a:endParaRPr lang="en-US" altLang="ko-KR" dirty="0" smtClean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4944"/>
            <a:ext cx="4032448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1155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First Class Object : </a:t>
            </a:r>
            <a:r>
              <a:rPr lang="en-US" altLang="ko-KR" dirty="0" smtClean="0"/>
              <a:t>return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 결과값을 </a:t>
            </a:r>
            <a:r>
              <a:rPr lang="ko-KR" altLang="en-US" dirty="0" err="1" smtClean="0"/>
              <a:t>함수정의된</a:t>
            </a:r>
            <a:r>
              <a:rPr lang="ko-KR" altLang="en-US" dirty="0" smtClean="0"/>
              <a:t> 참조를 전달해서 외부에서 전달받은 함수를 실행하여 처리</a:t>
            </a:r>
            <a:endParaRPr lang="ko-KR" alt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284984"/>
            <a:ext cx="424847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9435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2.5 Function  scope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37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Function variable scope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08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변수 </a:t>
            </a:r>
            <a:r>
              <a:rPr lang="en-US" altLang="ko-KR" dirty="0" smtClean="0"/>
              <a:t>Scoping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함수에 실행하면 함수 내의 변수에 대한 검색을 처리</a:t>
            </a:r>
            <a:r>
              <a:rPr lang="en-US" altLang="ko-KR" sz="2200" dirty="0" smtClean="0">
                <a:latin typeface="+mn-ea"/>
              </a:rPr>
              <a:t>.</a:t>
            </a: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검색 순은 </a:t>
            </a:r>
            <a:r>
              <a:rPr lang="en-US" altLang="ko-KR" sz="2200" dirty="0" smtClean="0">
                <a:latin typeface="+mn-ea"/>
              </a:rPr>
              <a:t>Local &gt; global &gt; Built-in </a:t>
            </a:r>
            <a:r>
              <a:rPr lang="ko-KR" altLang="en-US" sz="2200" dirty="0" smtClean="0">
                <a:latin typeface="+mn-ea"/>
              </a:rPr>
              <a:t>순으로 호출</a:t>
            </a:r>
            <a:endParaRPr lang="en-US" altLang="ko-KR" sz="22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1800" dirty="0" smtClean="0">
                <a:latin typeface="+mn-ea"/>
              </a:rPr>
              <a:t>Global/nonlocal </a:t>
            </a:r>
            <a:r>
              <a:rPr lang="ko-KR" altLang="en-US" sz="1800" dirty="0" smtClean="0">
                <a:latin typeface="+mn-ea"/>
              </a:rPr>
              <a:t>키워드를 변수에 정의해서 직접 상위 영역을 직접 참조할 수 있다</a:t>
            </a:r>
            <a:endParaRPr lang="ko-KR" altLang="en-US" sz="1800" dirty="0">
              <a:latin typeface="+mn-ea"/>
            </a:endParaRPr>
          </a:p>
          <a:p>
            <a:pPr marL="457200" lvl="1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819805" y="4456535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global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99592" y="4456535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Built-in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1547664" y="3827887"/>
            <a:ext cx="5904656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오른쪽 화살표 21"/>
          <p:cNvSpPr/>
          <p:nvPr/>
        </p:nvSpPr>
        <p:spPr>
          <a:xfrm rot="10800000">
            <a:off x="1561376" y="5824687"/>
            <a:ext cx="5904656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19872" y="586031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en-US" altLang="ko-KR" dirty="0" smtClean="0"/>
              <a:t> Scope 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771800" y="3880471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4740018" y="4456535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local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660232" y="4456535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내부함수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local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26" idx="1"/>
            <a:endCxn id="25" idx="3"/>
          </p:cNvCxnSpPr>
          <p:nvPr/>
        </p:nvCxnSpPr>
        <p:spPr>
          <a:xfrm flipH="1">
            <a:off x="6180178" y="5068603"/>
            <a:ext cx="4800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25" idx="1"/>
            <a:endCxn id="4" idx="3"/>
          </p:cNvCxnSpPr>
          <p:nvPr/>
        </p:nvCxnSpPr>
        <p:spPr>
          <a:xfrm flipH="1">
            <a:off x="4259965" y="5068603"/>
            <a:ext cx="4800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4" idx="1"/>
            <a:endCxn id="8" idx="3"/>
          </p:cNvCxnSpPr>
          <p:nvPr/>
        </p:nvCxnSpPr>
        <p:spPr>
          <a:xfrm flipH="1">
            <a:off x="2339752" y="5068603"/>
            <a:ext cx="4800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-scope </a:t>
            </a:r>
            <a:r>
              <a:rPr lang="ko-KR" altLang="en-US" dirty="0" smtClean="0"/>
              <a:t>관리 기준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493095"/>
          </a:xfrm>
        </p:spPr>
        <p:txBody>
          <a:bodyPr>
            <a:normAutofit/>
          </a:bodyPr>
          <a:lstStyle/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함수내의 인자를 함수 이름공간으로 관리하므로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하나의 </a:t>
            </a:r>
            <a:r>
              <a:rPr lang="en-US" altLang="ko-KR" dirty="0" smtClean="0"/>
              <a:t>dictionary</a:t>
            </a:r>
            <a:r>
              <a:rPr lang="ko-KR" altLang="en-US" dirty="0" smtClean="0"/>
              <a:t>로 관리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 인자는 이름공간에 하나의 키</a:t>
            </a:r>
            <a:r>
              <a:rPr lang="en-US" altLang="ko-KR" dirty="0" smtClean="0"/>
              <a:t>/</a:t>
            </a:r>
            <a:r>
              <a:rPr lang="ko-KR" altLang="en-US" dirty="0" smtClean="0"/>
              <a:t>값 체계로 관리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함수의 인자나 함수내의 로컬변수는 동일한 이름공간에서 관리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locals() </a:t>
            </a:r>
            <a:r>
              <a:rPr lang="ko-KR" altLang="en-US" dirty="0" smtClean="0"/>
              <a:t>함수로 함수 내의 이름공간을 확인할 수 있음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sz="1400" dirty="0" smtClean="0"/>
              <a:t>#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11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locals()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함수의 이름공간 </a:t>
            </a:r>
            <a:r>
              <a:rPr lang="en-US" altLang="ko-KR" dirty="0" smtClean="0"/>
              <a:t>locals() </a:t>
            </a:r>
            <a:r>
              <a:rPr lang="ko-KR" altLang="en-US" dirty="0" smtClean="0"/>
              <a:t>함수를 이용하여 확인하기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 smtClean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068960"/>
            <a:ext cx="3687316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48064" y="4221088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지역변수를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에서 관리해서 이를 직접 참조해서 계산해도 동일한 결과</a:t>
            </a:r>
            <a:endParaRPr lang="ko-KR" altLang="en-US" dirty="0"/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32556"/>
            <a:ext cx="3543300" cy="152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95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globals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함수의 이름공간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module</a:t>
            </a:r>
            <a:r>
              <a:rPr lang="ko-KR" altLang="en-US" dirty="0" smtClean="0"/>
              <a:t>별로 구분함</a:t>
            </a:r>
            <a:r>
              <a:rPr lang="en-US" altLang="ko-KR" dirty="0" smtClean="0"/>
              <a:t>. Import </a:t>
            </a:r>
            <a:r>
              <a:rPr lang="ko-KR" altLang="en-US" dirty="0" smtClean="0"/>
              <a:t>한 경우는 호출되는 곳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과 호출 받는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개가 처리됨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3413381"/>
            <a:ext cx="384810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69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global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: immutable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1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함수의 내부에서 </a:t>
            </a:r>
            <a:r>
              <a:rPr lang="ko-KR" altLang="en-US" dirty="0" err="1" smtClean="0"/>
              <a:t>정의없이</a:t>
            </a:r>
            <a:r>
              <a:rPr lang="ko-KR" altLang="en-US" dirty="0" smtClean="0"/>
              <a:t> 변수를 처리할 경우 오류가 발생하므로 이를 확인하여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키워드를 이용해서 처리되어야 함</a:t>
            </a:r>
            <a:endParaRPr lang="en-US" altLang="ko-KR" dirty="0" smtClean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45024"/>
            <a:ext cx="3744416" cy="2957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645024"/>
            <a:ext cx="269557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788024" y="4482828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29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1412776"/>
            <a:ext cx="743555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2.6 </a:t>
            </a:r>
            <a:r>
              <a:rPr lang="ko-KR" altLang="en-US" sz="6000" dirty="0" smtClean="0"/>
              <a:t>함수</a:t>
            </a:r>
            <a:r>
              <a:rPr lang="en-US" altLang="ko-KR" sz="6000" dirty="0"/>
              <a:t> </a:t>
            </a:r>
            <a:r>
              <a:rPr lang="ko-KR" altLang="en-US" sz="6000" dirty="0" err="1" smtClean="0"/>
              <a:t>파라미터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처리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9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type </a:t>
            </a:r>
            <a:r>
              <a:rPr lang="ko-KR" altLang="en-US" dirty="0" smtClean="0"/>
              <a:t>클래스의 내부 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type </a:t>
            </a:r>
            <a:r>
              <a:rPr lang="ko-KR" altLang="en-US" dirty="0" smtClean="0"/>
              <a:t>클래스에서 상속받은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클래스의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(override </a:t>
            </a:r>
            <a:r>
              <a:rPr lang="ko-KR" altLang="en-US" dirty="0" smtClean="0"/>
              <a:t>포함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제외한 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속성을 가지고 있음</a:t>
            </a:r>
            <a:endParaRPr lang="en-US" altLang="ko-KR" dirty="0" smtClean="0"/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140968"/>
            <a:ext cx="5184576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3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Parameter/</a:t>
            </a:r>
            <a:r>
              <a:rPr lang="en-US" altLang="ko-KR" dirty="0" err="1" smtClean="0"/>
              <a:t>argment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29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인자 종류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 인자 처리하는 방법으로는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가지가 있음</a:t>
            </a:r>
            <a:endParaRPr lang="en-US" altLang="ko-KR" sz="2800" dirty="0" smtClean="0"/>
          </a:p>
        </p:txBody>
      </p:sp>
      <p:grpSp>
        <p:nvGrpSpPr>
          <p:cNvPr id="28" name="그룹 27"/>
          <p:cNvGrpSpPr/>
          <p:nvPr/>
        </p:nvGrpSpPr>
        <p:grpSpPr>
          <a:xfrm>
            <a:off x="910812" y="2901312"/>
            <a:ext cx="3528392" cy="3163282"/>
            <a:chOff x="1619672" y="2996478"/>
            <a:chExt cx="5555569" cy="3163282"/>
          </a:xfrm>
        </p:grpSpPr>
        <p:sp>
          <p:nvSpPr>
            <p:cNvPr id="3" name="직사각형 2"/>
            <p:cNvSpPr/>
            <p:nvPr/>
          </p:nvSpPr>
          <p:spPr>
            <a:xfrm>
              <a:off x="1630625" y="3441846"/>
              <a:ext cx="22322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고정인자</a:t>
              </a:r>
              <a:endParaRPr lang="ko-KR" altLang="en-US" sz="1400" b="1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19672" y="5170038"/>
              <a:ext cx="22322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가변인자</a:t>
              </a:r>
              <a:endParaRPr lang="ko-KR" altLang="en-US" sz="1400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942993" y="2996478"/>
              <a:ext cx="22322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위치</a:t>
              </a:r>
              <a:endParaRPr lang="ko-KR" altLang="en-US" sz="1400" b="1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942993" y="3834881"/>
              <a:ext cx="22322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키</a:t>
              </a:r>
              <a:r>
                <a:rPr lang="en-US" altLang="ko-KR" sz="1400" b="1" dirty="0" smtClean="0"/>
                <a:t>/</a:t>
              </a:r>
              <a:r>
                <a:rPr lang="ko-KR" altLang="en-US" sz="1400" b="1" dirty="0" smtClean="0"/>
                <a:t>값</a:t>
              </a:r>
              <a:endParaRPr lang="ko-KR" altLang="en-US" sz="14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942993" y="4673284"/>
              <a:ext cx="22322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위치</a:t>
              </a:r>
              <a:endParaRPr lang="ko-KR" altLang="en-US" sz="14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942993" y="5511688"/>
              <a:ext cx="22322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키</a:t>
              </a:r>
              <a:r>
                <a:rPr lang="en-US" altLang="ko-KR" sz="1400" b="1" dirty="0" smtClean="0"/>
                <a:t>/</a:t>
              </a:r>
              <a:r>
                <a:rPr lang="ko-KR" altLang="en-US" sz="1400" b="1" dirty="0" smtClean="0"/>
                <a:t>값</a:t>
              </a:r>
              <a:endParaRPr lang="ko-KR" altLang="en-US" sz="1400" b="1" dirty="0"/>
            </a:p>
          </p:txBody>
        </p:sp>
        <p:cxnSp>
          <p:nvCxnSpPr>
            <p:cNvPr id="8" name="꺾인 연결선 7"/>
            <p:cNvCxnSpPr>
              <a:stCxn id="3" idx="3"/>
              <a:endCxn id="16" idx="1"/>
            </p:cNvCxnSpPr>
            <p:nvPr/>
          </p:nvCxnSpPr>
          <p:spPr>
            <a:xfrm flipV="1">
              <a:off x="3862873" y="3320514"/>
              <a:ext cx="1080120" cy="44536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꺾인 연결선 20"/>
            <p:cNvCxnSpPr>
              <a:stCxn id="3" idx="3"/>
              <a:endCxn id="17" idx="1"/>
            </p:cNvCxnSpPr>
            <p:nvPr/>
          </p:nvCxnSpPr>
          <p:spPr>
            <a:xfrm>
              <a:off x="3862873" y="3765882"/>
              <a:ext cx="1080120" cy="393035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stCxn id="15" idx="3"/>
              <a:endCxn id="18" idx="1"/>
            </p:cNvCxnSpPr>
            <p:nvPr/>
          </p:nvCxnSpPr>
          <p:spPr>
            <a:xfrm flipV="1">
              <a:off x="3851920" y="4997320"/>
              <a:ext cx="1091073" cy="49675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stCxn id="15" idx="3"/>
              <a:endCxn id="19" idx="1"/>
            </p:cNvCxnSpPr>
            <p:nvPr/>
          </p:nvCxnSpPr>
          <p:spPr>
            <a:xfrm>
              <a:off x="3851920" y="5494074"/>
              <a:ext cx="1091073" cy="34165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5000803" y="2924944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x,y,z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처럼 위치를 고정해서 의미를 확정하는 것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000803" y="3763347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고정인자이지만 키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값으로 구성되므로 위치에 상관없이 이름으로 인식해서 처리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5000803" y="4419224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위치에 대한 인자 수를 고정하지 않고 실제 </a:t>
            </a:r>
            <a:r>
              <a:rPr lang="ko-KR" altLang="en-US" sz="1200" dirty="0" err="1" smtClean="0"/>
              <a:t>매핑되는</a:t>
            </a:r>
            <a:r>
              <a:rPr lang="ko-KR" altLang="en-US" sz="1200" dirty="0" smtClean="0"/>
              <a:t> 것을 모두 처리</a:t>
            </a:r>
            <a:endParaRPr lang="en-US" altLang="ko-KR" sz="1200" dirty="0" smtClean="0"/>
          </a:p>
          <a:p>
            <a:r>
              <a:rPr lang="ko-KR" altLang="en-US" sz="1200" dirty="0" smtClean="0"/>
              <a:t>가변위치는 아무것도 없거나 인자가 있을 경우 처리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000803" y="5283320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키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값으로 </a:t>
            </a:r>
            <a:r>
              <a:rPr lang="ko-KR" altLang="en-US" sz="1200" dirty="0" err="1" smtClean="0"/>
              <a:t>매핑되는</a:t>
            </a:r>
            <a:r>
              <a:rPr lang="ko-KR" altLang="en-US" sz="1200" dirty="0" smtClean="0"/>
              <a:t> 인자 수를 고정하지 않고 실제 </a:t>
            </a:r>
            <a:r>
              <a:rPr lang="ko-KR" altLang="en-US" sz="1200" dirty="0" err="1" smtClean="0"/>
              <a:t>매핑되는</a:t>
            </a:r>
            <a:r>
              <a:rPr lang="ko-KR" altLang="en-US" sz="1200" dirty="0" smtClean="0"/>
              <a:t> 것을 모두 처리</a:t>
            </a:r>
            <a:endParaRPr lang="en-US" altLang="ko-KR" sz="1200" dirty="0" smtClean="0"/>
          </a:p>
          <a:p>
            <a:r>
              <a:rPr lang="ko-KR" altLang="en-US" sz="1200" dirty="0" smtClean="0"/>
              <a:t>가변 키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값은 아무것도 없거나 인자가 있을 경우 처리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8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위치인자</a:t>
            </a:r>
            <a:r>
              <a:rPr lang="en-US" altLang="ko-KR" dirty="0" smtClean="0"/>
              <a:t>(position)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5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위치인자</a:t>
            </a:r>
            <a:r>
              <a:rPr lang="en-US" altLang="ko-KR" dirty="0" smtClean="0"/>
              <a:t>(key/value)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76671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함수의 위치인자는 </a:t>
            </a:r>
            <a:r>
              <a:rPr lang="en-US" altLang="ko-KR" dirty="0" smtClean="0"/>
              <a:t>key/value</a:t>
            </a:r>
            <a:r>
              <a:rPr lang="ko-KR" altLang="en-US" dirty="0" smtClean="0"/>
              <a:t>로 설정됨</a:t>
            </a:r>
            <a:endParaRPr lang="en-US" altLang="ko-KR" dirty="0"/>
          </a:p>
        </p:txBody>
      </p:sp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3068960"/>
            <a:ext cx="371475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2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위치인자</a:t>
            </a:r>
            <a:r>
              <a:rPr lang="en-US" altLang="ko-KR" dirty="0"/>
              <a:t>(key/value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96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위치인자를 </a:t>
            </a:r>
            <a:r>
              <a:rPr lang="en-US" altLang="ko-KR" dirty="0" smtClean="0"/>
              <a:t>key=value</a:t>
            </a:r>
            <a:r>
              <a:rPr lang="ko-KR" altLang="en-US" dirty="0" smtClean="0"/>
              <a:t>로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8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위치인자도 함수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정보를 가지고 있으므로 위치와 상관없이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맞는 변수에 값을 정의해서 처리가 가능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501008"/>
            <a:ext cx="29337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09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없는 변수 사용시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실제 </a:t>
            </a:r>
            <a:r>
              <a:rPr lang="ko-KR" altLang="en-US" dirty="0" err="1" smtClean="0"/>
              <a:t>파라미터가</a:t>
            </a:r>
            <a:r>
              <a:rPr lang="ko-KR" altLang="en-US" dirty="0" smtClean="0"/>
              <a:t> 존재하지 않으므로 에러가 남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62" y="3068960"/>
            <a:ext cx="589597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96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위치인자</a:t>
            </a:r>
            <a:r>
              <a:rPr lang="en-US" altLang="ko-KR" dirty="0"/>
              <a:t>:</a:t>
            </a:r>
            <a:r>
              <a:rPr lang="ko-KR" altLang="en-US" dirty="0" smtClean="0"/>
              <a:t>초기값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8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Default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관리 기준</a:t>
            </a:r>
            <a:endParaRPr lang="ko-KR" altLang="en-US" dirty="0"/>
          </a:p>
        </p:txBody>
      </p:sp>
      <p:sp>
        <p:nvSpPr>
          <p:cNvPr id="2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972815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3100" dirty="0" smtClean="0"/>
              <a:t>함수가 정의되면 함수를 객체로 전환할 때 </a:t>
            </a:r>
            <a:r>
              <a:rPr lang="ko-KR" altLang="en-US" sz="3100" dirty="0" err="1" smtClean="0"/>
              <a:t>파라미터</a:t>
            </a:r>
            <a:r>
              <a:rPr lang="ko-KR" altLang="en-US" sz="3100" dirty="0" smtClean="0"/>
              <a:t> 중에 </a:t>
            </a:r>
            <a:r>
              <a:rPr lang="en-US" altLang="ko-KR" sz="3100" dirty="0" smtClean="0"/>
              <a:t>default</a:t>
            </a:r>
            <a:r>
              <a:rPr lang="ko-KR" altLang="en-US" sz="3100" dirty="0" smtClean="0"/>
              <a:t>값이 정해지면 </a:t>
            </a:r>
            <a:r>
              <a:rPr lang="en-US" altLang="ko-KR" sz="3100" dirty="0" smtClean="0"/>
              <a:t>__defaults__ (tuple</a:t>
            </a:r>
            <a:r>
              <a:rPr lang="ko-KR" altLang="en-US" sz="3100" dirty="0" smtClean="0"/>
              <a:t>타입</a:t>
            </a:r>
            <a:r>
              <a:rPr lang="en-US" altLang="ko-KR" sz="3100" dirty="0" smtClean="0"/>
              <a:t>)</a:t>
            </a:r>
            <a:r>
              <a:rPr lang="ko-KR" altLang="en-US" sz="3100" dirty="0" smtClean="0"/>
              <a:t>속성에 값을 저장</a:t>
            </a:r>
            <a:endParaRPr lang="en-US" altLang="ko-KR" sz="31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43608" y="4149080"/>
            <a:ext cx="2808312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함수명</a:t>
            </a:r>
            <a:r>
              <a:rPr lang="en-US" altLang="ko-KR" dirty="0" smtClean="0">
                <a:solidFill>
                  <a:schemeClr val="tx1"/>
                </a:solidFill>
              </a:rPr>
              <a:t>(k= 10)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05873" y="4130418"/>
            <a:ext cx="2808312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__defaults__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(10,)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3" idx="3"/>
            <a:endCxn id="31" idx="1"/>
          </p:cNvCxnSpPr>
          <p:nvPr/>
        </p:nvCxnSpPr>
        <p:spPr>
          <a:xfrm flipV="1">
            <a:off x="3851920" y="4814494"/>
            <a:ext cx="1353953" cy="186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05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인자 </a:t>
            </a:r>
            <a:r>
              <a:rPr lang="en-US" altLang="ko-KR" dirty="0" smtClean="0"/>
              <a:t>-</a:t>
            </a:r>
            <a:r>
              <a:rPr lang="ko-KR" altLang="en-US" dirty="0" smtClean="0"/>
              <a:t>초기값</a:t>
            </a:r>
            <a:r>
              <a:rPr lang="en-US" altLang="ko-KR" dirty="0"/>
              <a:t> </a:t>
            </a:r>
            <a:r>
              <a:rPr lang="ko-KR" altLang="en-US" dirty="0" smtClean="0"/>
              <a:t>할당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 내의 인자를 별도의 이름공간에 관리하므로 고정인자일 경우에도 이름에 값을 할당 가능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644008" y="3118608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add </a:t>
            </a:r>
            <a:r>
              <a:rPr lang="ko-KR" altLang="en-US" sz="1600" dirty="0" smtClean="0"/>
              <a:t>함수 내의 로컬 영역에 인자를 관리하는 사전이 생기고 </a:t>
            </a:r>
            <a:endParaRPr lang="en-US" altLang="ko-KR" sz="1600" dirty="0" smtClean="0"/>
          </a:p>
          <a:p>
            <a:r>
              <a:rPr lang="en-US" altLang="ko-KR" sz="1600" dirty="0" smtClean="0"/>
              <a:t>{‘x’: 10, ‘</a:t>
            </a:r>
            <a:r>
              <a:rPr lang="en-US" altLang="ko-KR" sz="1600" dirty="0" err="1" smtClean="0"/>
              <a:t>y’:None</a:t>
            </a:r>
            <a:r>
              <a:rPr lang="en-US" altLang="ko-KR" sz="1600" dirty="0" smtClean="0"/>
              <a:t>}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644008" y="4077072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# </a:t>
            </a:r>
            <a:r>
              <a:rPr lang="ko-KR" altLang="en-US" sz="1600" dirty="0" smtClean="0"/>
              <a:t>초기값을 무시하고 </a:t>
            </a:r>
            <a:r>
              <a:rPr lang="ko-KR" altLang="en-US" sz="1600" dirty="0" err="1" smtClean="0"/>
              <a:t>입력값을</a:t>
            </a:r>
            <a:r>
              <a:rPr lang="ko-KR" altLang="en-US" sz="1600" dirty="0" smtClean="0"/>
              <a:t> 사용</a:t>
            </a:r>
            <a:endParaRPr lang="en-US" altLang="ko-KR" sz="1600" dirty="0" smtClean="0"/>
          </a:p>
          <a:p>
            <a:r>
              <a:rPr lang="en-US" altLang="ko-KR" sz="1600" dirty="0" smtClean="0"/>
              <a:t>add </a:t>
            </a:r>
            <a:r>
              <a:rPr lang="ko-KR" altLang="en-US" sz="1600" dirty="0" smtClean="0"/>
              <a:t>함수 내의 로컬 영역에 인자에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매핑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en-US" altLang="ko-KR" sz="1600" dirty="0" smtClean="0"/>
              <a:t>{‘x’: 1, ‘y’: 20}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644008" y="5060469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# </a:t>
            </a:r>
            <a:r>
              <a:rPr lang="ko-KR" altLang="en-US" sz="1600" dirty="0" smtClean="0"/>
              <a:t>초기값과 </a:t>
            </a:r>
            <a:r>
              <a:rPr lang="ko-KR" altLang="en-US" sz="1600" dirty="0" err="1" smtClean="0"/>
              <a:t>입력값을</a:t>
            </a:r>
            <a:r>
              <a:rPr lang="ko-KR" altLang="en-US" sz="1600" dirty="0" smtClean="0"/>
              <a:t> 사용</a:t>
            </a:r>
            <a:endParaRPr lang="en-US" altLang="ko-KR" sz="1600" dirty="0" smtClean="0"/>
          </a:p>
          <a:p>
            <a:r>
              <a:rPr lang="en-US" altLang="ko-KR" sz="1600" dirty="0" smtClean="0"/>
              <a:t>add </a:t>
            </a:r>
            <a:r>
              <a:rPr lang="ko-KR" altLang="en-US" sz="1600" dirty="0" smtClean="0"/>
              <a:t>함수 내의 로컬 영역에 인자에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매핑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en-US" altLang="ko-KR" sz="1600" dirty="0" smtClean="0"/>
              <a:t>{‘x’: 10, ‘y’: 20}</a:t>
            </a:r>
            <a:endParaRPr lang="ko-KR" altLang="en-US" sz="1600" dirty="0"/>
          </a:p>
        </p:txBody>
      </p:sp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59007"/>
            <a:ext cx="3672408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19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type </a:t>
            </a:r>
            <a:r>
              <a:rPr lang="ko-KR" altLang="en-US" dirty="0" smtClean="0"/>
              <a:t>클래스의 특성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클래스에 의해 생성되고 </a:t>
            </a:r>
            <a:r>
              <a:rPr lang="ko-KR" altLang="en-US" dirty="0" err="1" smtClean="0"/>
              <a:t>인스턴스는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만듬</a:t>
            </a:r>
            <a:r>
              <a:rPr lang="ko-KR" altLang="en-US" dirty="0" smtClean="0"/>
              <a:t>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에 의해 만들어진 객체</a:t>
            </a:r>
            <a:endParaRPr lang="en-US" altLang="ko-KR" dirty="0" smtClean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39345"/>
            <a:ext cx="2314575" cy="317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557490"/>
            <a:ext cx="3590925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28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인자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 처리 이슈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5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Default </a:t>
            </a:r>
            <a:r>
              <a:rPr lang="ko-KR" altLang="en-US" dirty="0" smtClean="0"/>
              <a:t>값에 따른 처리 방식 </a:t>
            </a:r>
            <a:endParaRPr lang="ko-KR" altLang="en-US" dirty="0"/>
          </a:p>
        </p:txBody>
      </p:sp>
      <p:sp>
        <p:nvSpPr>
          <p:cNvPr id="2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972815"/>
          </a:xfrm>
        </p:spPr>
        <p:txBody>
          <a:bodyPr>
            <a:normAutofit fontScale="62500" lnSpcReduction="20000"/>
          </a:bodyPr>
          <a:lstStyle/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sz="3100" dirty="0" smtClean="0"/>
              <a:t>함수가 </a:t>
            </a:r>
            <a:r>
              <a:rPr lang="ko-KR" altLang="en-US" sz="3100" dirty="0" err="1" smtClean="0"/>
              <a:t>실행시</a:t>
            </a:r>
            <a:r>
              <a:rPr lang="ko-KR" altLang="en-US" sz="3100" dirty="0" smtClean="0"/>
              <a:t> 함수 실행을 위한 프레임을 하나를 가지고 실행</a:t>
            </a:r>
            <a:endParaRPr lang="en-US" altLang="ko-KR" sz="3100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sz="3100" dirty="0" smtClean="0"/>
              <a:t>반복적으로 함수를 호출 시 인자의 값이 참조 객체일 경우는 지속적으로 연결</a:t>
            </a:r>
            <a:endParaRPr lang="en-US" altLang="ko-KR" sz="3100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sz="3100" dirty="0" smtClean="0"/>
              <a:t>인자에 </a:t>
            </a:r>
            <a:r>
              <a:rPr lang="ko-KR" altLang="en-US" sz="3100" dirty="0" err="1" smtClean="0"/>
              <a:t>참조형을</a:t>
            </a:r>
            <a:r>
              <a:rPr lang="ko-KR" altLang="en-US" sz="3100" dirty="0" smtClean="0"/>
              <a:t> 기본 인자로 사용하면 원하지 않는 결과가 생기므로 </a:t>
            </a:r>
            <a:r>
              <a:rPr lang="en-US" altLang="ko-KR" sz="3100" dirty="0" smtClean="0"/>
              <a:t>None</a:t>
            </a:r>
            <a:r>
              <a:rPr lang="ko-KR" altLang="en-US" sz="3100" dirty="0" smtClean="0"/>
              <a:t>으로 처리한 후 함수 내부에 </a:t>
            </a:r>
            <a:r>
              <a:rPr lang="ko-KR" altLang="en-US" sz="3100" dirty="0" err="1" smtClean="0"/>
              <a:t>참조형을</a:t>
            </a:r>
            <a:r>
              <a:rPr lang="ko-KR" altLang="en-US" sz="3100" dirty="0" smtClean="0"/>
              <a:t> 추가 정의해야 함 </a:t>
            </a:r>
            <a:endParaRPr lang="en-US" altLang="ko-KR" sz="31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969488" y="3965996"/>
            <a:ext cx="1302802" cy="10875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 smtClean="0">
                <a:solidFill>
                  <a:schemeClr val="tx1"/>
                </a:solidFill>
              </a:rPr>
              <a:t>def</a:t>
            </a:r>
            <a:r>
              <a:rPr lang="en-US" altLang="ko-KR" sz="1000" dirty="0" smtClean="0">
                <a:solidFill>
                  <a:schemeClr val="tx1"/>
                </a:solidFill>
              </a:rPr>
              <a:t> f(a, l=[]) :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  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l.append</a:t>
            </a:r>
            <a:r>
              <a:rPr lang="en-US" altLang="ko-KR" sz="1000" dirty="0" smtClean="0">
                <a:solidFill>
                  <a:schemeClr val="tx1"/>
                </a:solidFill>
              </a:rPr>
              <a:t>(a)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   return l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69488" y="5133794"/>
            <a:ext cx="1302802" cy="11217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f(1)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f</a:t>
            </a:r>
            <a:r>
              <a:rPr lang="en-US" altLang="ko-KR" sz="1000" dirty="0" smtClean="0">
                <a:solidFill>
                  <a:schemeClr val="tx1"/>
                </a:solidFill>
              </a:rPr>
              <a:t>(2)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f</a:t>
            </a:r>
            <a:r>
              <a:rPr lang="en-US" altLang="ko-KR" sz="1000" dirty="0" smtClean="0">
                <a:solidFill>
                  <a:schemeClr val="tx1"/>
                </a:solidFill>
              </a:rPr>
              <a:t>(3)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4165638"/>
            <a:ext cx="539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함수정</a:t>
            </a:r>
            <a:r>
              <a:rPr lang="ko-KR" altLang="en-US" sz="1000" dirty="0"/>
              <a:t>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8368" y="5417276"/>
            <a:ext cx="539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함수실행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3042037" y="5103438"/>
            <a:ext cx="1107753" cy="3254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{ ‘a’:1, ‘l’ :[1]}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14219" y="4820908"/>
            <a:ext cx="132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함수 내부이름공간</a:t>
            </a:r>
            <a:endParaRPr lang="ko-KR" altLang="en-US" sz="1000" dirty="0"/>
          </a:p>
        </p:txBody>
      </p:sp>
      <p:sp>
        <p:nvSpPr>
          <p:cNvPr id="13" name="직사각형 12"/>
          <p:cNvSpPr/>
          <p:nvPr/>
        </p:nvSpPr>
        <p:spPr>
          <a:xfrm>
            <a:off x="3042037" y="5568383"/>
            <a:ext cx="1107753" cy="3254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{ ‘a’:2, ‘l’ :[1,2]}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44730" y="6000656"/>
            <a:ext cx="1107753" cy="3254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{ ‘a’:2, ‘l’ :[1,2,3]}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45554" y="5196427"/>
            <a:ext cx="511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f(1) </a:t>
            </a:r>
            <a:r>
              <a:rPr lang="ko-KR" altLang="en-US" sz="1000" dirty="0" smtClean="0"/>
              <a:t>실행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55693" y="5622003"/>
            <a:ext cx="511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f(2) </a:t>
            </a:r>
            <a:r>
              <a:rPr lang="ko-KR" altLang="en-US" sz="1000" dirty="0" smtClean="0"/>
              <a:t>실행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55693" y="6128057"/>
            <a:ext cx="511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f(3) </a:t>
            </a:r>
            <a:r>
              <a:rPr lang="ko-KR" altLang="en-US" sz="1000" dirty="0" smtClean="0"/>
              <a:t>실행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4448031" y="5568383"/>
            <a:ext cx="737900" cy="3254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실제 </a:t>
            </a:r>
            <a:r>
              <a:rPr lang="en-US" altLang="ko-KR" sz="1000" dirty="0" smtClean="0">
                <a:solidFill>
                  <a:schemeClr val="tx1"/>
                </a:solidFill>
              </a:rPr>
              <a:t>List </a:t>
            </a:r>
            <a:r>
              <a:rPr lang="ko-KR" altLang="en-US" sz="1000" dirty="0" smtClean="0">
                <a:solidFill>
                  <a:schemeClr val="tx1"/>
                </a:solidFill>
              </a:rPr>
              <a:t>객체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0" name="꺾인 연결선 19"/>
          <p:cNvCxnSpPr>
            <a:stCxn id="11" idx="3"/>
            <a:endCxn id="18" idx="0"/>
          </p:cNvCxnSpPr>
          <p:nvPr/>
        </p:nvCxnSpPr>
        <p:spPr>
          <a:xfrm>
            <a:off x="4149790" y="5266169"/>
            <a:ext cx="667191" cy="302215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3" idx="3"/>
            <a:endCxn id="18" idx="1"/>
          </p:cNvCxnSpPr>
          <p:nvPr/>
        </p:nvCxnSpPr>
        <p:spPr>
          <a:xfrm>
            <a:off x="4149790" y="5731114"/>
            <a:ext cx="298241" cy="8200"/>
          </a:xfrm>
          <a:prstGeom prst="bentConnector3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4" idx="3"/>
            <a:endCxn id="18" idx="2"/>
          </p:cNvCxnSpPr>
          <p:nvPr/>
        </p:nvCxnSpPr>
        <p:spPr>
          <a:xfrm flipV="1">
            <a:off x="4152483" y="5893845"/>
            <a:ext cx="664498" cy="269541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35002" y="4450087"/>
            <a:ext cx="1238961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참조객체를 함수 인자에 초기값으로 받을 경우 함수 </a:t>
            </a:r>
            <a:r>
              <a:rPr lang="ko-KR" altLang="en-US" sz="1000" dirty="0" err="1" smtClean="0"/>
              <a:t>호출시에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연결된게</a:t>
            </a:r>
            <a:r>
              <a:rPr lang="ko-KR" altLang="en-US" sz="1000" dirty="0" smtClean="0"/>
              <a:t> 남아있는다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6740214" y="3733381"/>
            <a:ext cx="1656184" cy="19301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 smtClean="0">
                <a:solidFill>
                  <a:schemeClr val="tx1"/>
                </a:solidFill>
              </a:rPr>
              <a:t>def</a:t>
            </a:r>
            <a:r>
              <a:rPr lang="en-US" altLang="ko-KR" sz="1000" dirty="0" smtClean="0">
                <a:solidFill>
                  <a:schemeClr val="tx1"/>
                </a:solidFill>
              </a:rPr>
              <a:t> f(a, l=None) :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   l = []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  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l.append</a:t>
            </a:r>
            <a:r>
              <a:rPr lang="en-US" altLang="ko-KR" sz="1000" dirty="0" smtClean="0">
                <a:solidFill>
                  <a:schemeClr val="tx1"/>
                </a:solidFill>
              </a:rPr>
              <a:t>(a)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   return l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96136" y="4689756"/>
            <a:ext cx="800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함수정</a:t>
            </a:r>
            <a:r>
              <a:rPr lang="ko-KR" altLang="en-US" sz="1000" dirty="0"/>
              <a:t>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80202" y="4108745"/>
            <a:ext cx="396044" cy="30311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308304" y="4260302"/>
            <a:ext cx="648072" cy="30311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47864" y="3573016"/>
            <a:ext cx="2376264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인자에  </a:t>
            </a:r>
            <a:r>
              <a:rPr lang="ko-KR" altLang="en-US" sz="1000" dirty="0" err="1" smtClean="0"/>
              <a:t>변경가능한</a:t>
            </a:r>
            <a:r>
              <a:rPr lang="ko-KR" altLang="en-US" sz="1000" dirty="0" smtClean="0"/>
              <a:t> 값을 할당하지 않음</a:t>
            </a:r>
            <a:endParaRPr lang="ko-KR" altLang="en-US" sz="1000" dirty="0"/>
          </a:p>
        </p:txBody>
      </p:sp>
      <p:cxnSp>
        <p:nvCxnSpPr>
          <p:cNvPr id="19" name="직선 화살표 연결선 18"/>
          <p:cNvCxnSpPr>
            <a:endCxn id="5" idx="1"/>
          </p:cNvCxnSpPr>
          <p:nvPr/>
        </p:nvCxnSpPr>
        <p:spPr>
          <a:xfrm flipV="1">
            <a:off x="1876246" y="3773071"/>
            <a:ext cx="1471618" cy="4872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5" idx="3"/>
          </p:cNvCxnSpPr>
          <p:nvPr/>
        </p:nvCxnSpPr>
        <p:spPr>
          <a:xfrm flipH="1" flipV="1">
            <a:off x="5724128" y="3773071"/>
            <a:ext cx="1584176" cy="5156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24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Default </a:t>
            </a:r>
            <a:r>
              <a:rPr lang="ko-KR" altLang="en-US" dirty="0"/>
              <a:t>값에 따른 처리 예시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61484"/>
            <a:ext cx="8229600" cy="179550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 인자의  </a:t>
            </a:r>
            <a:r>
              <a:rPr lang="en-US" altLang="ko-KR" sz="2800" dirty="0" smtClean="0"/>
              <a:t>defaults </a:t>
            </a:r>
            <a:r>
              <a:rPr lang="ko-KR" altLang="en-US" sz="2800" dirty="0" smtClean="0"/>
              <a:t>값은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함수 호출과 </a:t>
            </a:r>
            <a:r>
              <a:rPr lang="ko-KR" altLang="en-US" sz="2800" dirty="0" err="1" smtClean="0"/>
              <a:t>상관업이</a:t>
            </a:r>
            <a:r>
              <a:rPr lang="ko-KR" altLang="en-US" sz="2800" dirty="0" smtClean="0"/>
              <a:t> 항상 값을 유지하고 있고 </a:t>
            </a:r>
            <a:r>
              <a:rPr lang="en-US" altLang="ko-KR" sz="2800" dirty="0" smtClean="0"/>
              <a:t>tuple</a:t>
            </a:r>
            <a:r>
              <a:rPr lang="ko-KR" altLang="en-US" sz="2800" dirty="0" smtClean="0"/>
              <a:t>이므로 동일한 </a:t>
            </a:r>
            <a:r>
              <a:rPr lang="en-US" altLang="ko-KR" sz="2800" dirty="0" smtClean="0"/>
              <a:t>tuple</a:t>
            </a:r>
            <a:r>
              <a:rPr lang="ko-KR" altLang="en-US" sz="2800" dirty="0" smtClean="0"/>
              <a:t>로 갱신하면 변경됨</a:t>
            </a:r>
            <a:endParaRPr lang="en-US" altLang="ko-KR" sz="2800" dirty="0" smtClean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3501008"/>
            <a:ext cx="30289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38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Default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mutable</a:t>
            </a:r>
            <a:r>
              <a:rPr lang="ko-KR" altLang="en-US" dirty="0" smtClean="0"/>
              <a:t>처리 이슈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61484"/>
            <a:ext cx="8229600" cy="1795508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함수의 </a:t>
            </a:r>
            <a:r>
              <a:rPr lang="en-US" altLang="ko-KR" sz="2800" dirty="0" smtClean="0"/>
              <a:t>default </a:t>
            </a:r>
            <a:r>
              <a:rPr lang="ko-KR" altLang="en-US" sz="2800" dirty="0" smtClean="0"/>
              <a:t>값은 함수 정의 영역에서 보관하므로 함수가 계속 호출되면 </a:t>
            </a:r>
            <a:r>
              <a:rPr lang="en-US" altLang="ko-KR" sz="2800" dirty="0" smtClean="0"/>
              <a:t>default </a:t>
            </a:r>
            <a:r>
              <a:rPr lang="ko-KR" altLang="en-US" sz="2800" dirty="0" smtClean="0"/>
              <a:t>영역에 추가되므로 초기값으로는 리스트를 사용시 주의해야 함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024"/>
            <a:ext cx="3528392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18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가변 위</a:t>
            </a:r>
            <a:r>
              <a:rPr lang="ko-KR" altLang="en-US" dirty="0"/>
              <a:t>치</a:t>
            </a:r>
            <a:r>
              <a:rPr lang="ko-KR" altLang="en-US" dirty="0" smtClean="0"/>
              <a:t>인자</a:t>
            </a:r>
            <a:r>
              <a:rPr lang="en-US" altLang="ko-KR" dirty="0" smtClean="0"/>
              <a:t>(tuple)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49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가변위치인자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612775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args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에 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(key),  </a:t>
            </a:r>
            <a:r>
              <a:rPr lang="ko-KR" altLang="en-US" dirty="0" smtClean="0"/>
              <a:t>실제 위치인자를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튜플</a:t>
            </a:r>
            <a:r>
              <a:rPr lang="en-US" altLang="ko-KR" dirty="0" smtClean="0"/>
              <a:t>(value)</a:t>
            </a:r>
            <a:r>
              <a:rPr lang="ko-KR" altLang="en-US" dirty="0" smtClean="0"/>
              <a:t>로 저장 </a:t>
            </a:r>
            <a:endParaRPr lang="ko-KR" altLang="en-US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140968"/>
            <a:ext cx="385762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30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가변 위치인자 처리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가변 위치인자는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 key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tuple value</a:t>
            </a:r>
            <a:r>
              <a:rPr lang="ko-KR" altLang="en-US" dirty="0" smtClean="0"/>
              <a:t>로 구성되므로 이들 값을 호출하여 처리</a:t>
            </a:r>
            <a:endParaRPr lang="ko-KR" altLang="en-US" dirty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24944"/>
            <a:ext cx="5648325" cy="35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71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가변 키워드 인자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39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-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**</a:t>
            </a:r>
            <a:r>
              <a:rPr lang="en-US" altLang="ko-KR" dirty="0" err="1" smtClean="0"/>
              <a:t>kargs</a:t>
            </a:r>
            <a:r>
              <a:rPr lang="ko-KR" altLang="en-US" dirty="0" smtClean="0"/>
              <a:t>를 통합하여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지정해서 </a:t>
            </a:r>
            <a:r>
              <a:rPr lang="en-US" altLang="ko-KR" dirty="0" smtClean="0"/>
              <a:t>keyword </a:t>
            </a:r>
            <a:r>
              <a:rPr lang="ko-KR" altLang="en-US" dirty="0" smtClean="0"/>
              <a:t>인자 처리</a:t>
            </a:r>
            <a:endParaRPr lang="en-US" altLang="ko-KR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17032"/>
            <a:ext cx="36195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16334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인자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혼용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72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Type: </a:t>
            </a:r>
            <a:r>
              <a:rPr lang="ko-KR" altLang="en-US" dirty="0" smtClean="0"/>
              <a:t>사용자 정의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으로 사용자 클래스를 정의하고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생성해서 사용할 수 있음</a:t>
            </a:r>
            <a:endParaRPr lang="en-US" altLang="ko-KR" dirty="0" smtClean="0"/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645024"/>
            <a:ext cx="45339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8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인자 할당  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인자를 처리시 아래의 순서를 준수해야 함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1331640" y="3763280"/>
            <a:ext cx="6408712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위치인자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키워드 인자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가변위치인자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가변 키워드 인자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50980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위치</a:t>
            </a:r>
            <a:r>
              <a:rPr lang="en-US" altLang="ko-KR" dirty="0" smtClean="0"/>
              <a:t>/</a:t>
            </a:r>
            <a:r>
              <a:rPr lang="ko-KR" altLang="en-US" dirty="0" smtClean="0"/>
              <a:t>가변 위</a:t>
            </a:r>
            <a:r>
              <a:rPr lang="ko-KR" altLang="en-US" dirty="0"/>
              <a:t>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8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인자할당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위치 </a:t>
            </a:r>
            <a:r>
              <a:rPr lang="en-US" altLang="ko-KR" dirty="0" smtClean="0"/>
              <a:t>+ </a:t>
            </a:r>
            <a:r>
              <a:rPr lang="ko-KR" altLang="en-US" dirty="0" smtClean="0"/>
              <a:t>가변위치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위치인자를 먼저 사용하고 가변위치인자는 뒷부분에 표시해야 처리됨</a:t>
            </a:r>
            <a:endParaRPr lang="en-US" altLang="ko-KR" sz="2800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429000"/>
            <a:ext cx="23526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36077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인자할당</a:t>
            </a:r>
            <a:r>
              <a:rPr lang="en-US" altLang="ko-KR" dirty="0"/>
              <a:t>: </a:t>
            </a:r>
            <a:r>
              <a:rPr lang="ko-KR" altLang="en-US" dirty="0" smtClean="0"/>
              <a:t>멀티 위치 </a:t>
            </a:r>
            <a:r>
              <a:rPr lang="en-US" altLang="ko-KR" dirty="0"/>
              <a:t>+ </a:t>
            </a:r>
            <a:r>
              <a:rPr lang="ko-KR" altLang="en-US" dirty="0"/>
              <a:t>가변위치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고정위치와 가변 위치를 지정할 경우 가변위치는 고정위치 뒤에 지정해서 처리해야 함</a:t>
            </a:r>
            <a:endParaRPr lang="en-US" altLang="ko-KR" sz="2800" dirty="0" smtClean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3284984"/>
            <a:ext cx="42100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67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가변 위치</a:t>
            </a:r>
            <a:r>
              <a:rPr lang="en-US" altLang="ko-KR" dirty="0" smtClean="0"/>
              <a:t>/</a:t>
            </a:r>
            <a:r>
              <a:rPr lang="ko-KR" altLang="en-US" dirty="0" smtClean="0"/>
              <a:t>가변 키워드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00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혼용 처리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숫자 덧셈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*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, **</a:t>
            </a:r>
            <a:r>
              <a:rPr lang="en-US" altLang="ko-KR" dirty="0" err="1" smtClean="0"/>
              <a:t>kargs</a:t>
            </a:r>
            <a:r>
              <a:rPr lang="ko-KR" altLang="en-US" dirty="0" smtClean="0"/>
              <a:t>를 통합하여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지정시</a:t>
            </a:r>
            <a:r>
              <a:rPr lang="ko-KR" altLang="en-US" dirty="0" smtClean="0"/>
              <a:t> 항상 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args</a:t>
            </a:r>
            <a:r>
              <a:rPr lang="ko-KR" altLang="en-US" dirty="0" smtClean="0"/>
              <a:t>가 먼저 정의되고 </a:t>
            </a:r>
            <a:r>
              <a:rPr lang="en-US" altLang="ko-KR" dirty="0" smtClean="0"/>
              <a:t>**</a:t>
            </a:r>
            <a:r>
              <a:rPr lang="en-US" altLang="ko-KR" dirty="0" err="1" smtClean="0"/>
              <a:t>kargs</a:t>
            </a:r>
            <a:r>
              <a:rPr lang="ko-KR" altLang="en-US" dirty="0" smtClean="0"/>
              <a:t>나 뒤에 정의되면 가변인자가 처리가 가능 </a:t>
            </a:r>
            <a:endParaRPr lang="en-US" altLang="ko-KR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41529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43910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혼용 처리</a:t>
            </a:r>
            <a:r>
              <a:rPr lang="en-US" altLang="ko-KR" dirty="0"/>
              <a:t>: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*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, **</a:t>
            </a:r>
            <a:r>
              <a:rPr lang="en-US" altLang="ko-KR" dirty="0" err="1" smtClean="0"/>
              <a:t>kargs</a:t>
            </a:r>
            <a:r>
              <a:rPr lang="ko-KR" altLang="en-US" dirty="0" smtClean="0"/>
              <a:t>를 통합하여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지정하고 이를 별도의 리스트에 통합해서 처리 </a:t>
            </a:r>
            <a:r>
              <a:rPr lang="en-US" altLang="ko-KR" dirty="0" smtClean="0"/>
              <a:t>(python 3.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list(</a:t>
            </a:r>
            <a:r>
              <a:rPr lang="en-US" altLang="ko-KR" dirty="0" err="1" smtClean="0"/>
              <a:t>kargs.values</a:t>
            </a:r>
            <a:r>
              <a:rPr lang="en-US" altLang="ko-KR" dirty="0" smtClean="0"/>
              <a:t>())</a:t>
            </a:r>
            <a:r>
              <a:rPr lang="ko-KR" altLang="en-US" dirty="0" smtClean="0"/>
              <a:t>로 변경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710" y="4365104"/>
            <a:ext cx="249555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319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혼용 처리</a:t>
            </a:r>
            <a:r>
              <a:rPr lang="en-US" altLang="ko-KR" dirty="0"/>
              <a:t>: 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로컬변수로 인식되므로 키워드 인자를 할 경우 기존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명과 같을 경우 </a:t>
            </a:r>
            <a:r>
              <a:rPr lang="ko-KR" altLang="en-US" dirty="0" err="1" smtClean="0"/>
              <a:t>오류발생할</a:t>
            </a:r>
            <a:r>
              <a:rPr lang="ko-KR" altLang="en-US" dirty="0" err="1"/>
              <a:t>함</a:t>
            </a:r>
            <a:endParaRPr lang="en-US" altLang="ko-KR" dirty="0"/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01617"/>
            <a:ext cx="56292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9416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위치</a:t>
            </a:r>
            <a:r>
              <a:rPr lang="en-US" altLang="ko-KR" dirty="0" smtClean="0"/>
              <a:t>,</a:t>
            </a:r>
            <a:r>
              <a:rPr lang="ko-KR" altLang="en-US" dirty="0" smtClean="0"/>
              <a:t>가변 위치</a:t>
            </a:r>
            <a:r>
              <a:rPr lang="en-US" altLang="ko-KR" dirty="0" smtClean="0"/>
              <a:t>/</a:t>
            </a:r>
            <a:r>
              <a:rPr lang="ko-KR" altLang="en-US" dirty="0" smtClean="0"/>
              <a:t>키워드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가변위치와 가변 키워드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가변 위치와 가변 </a:t>
            </a:r>
            <a:r>
              <a:rPr lang="ko-KR" altLang="en-US" sz="2800" dirty="0" err="1" smtClean="0"/>
              <a:t>키워</a:t>
            </a:r>
            <a:r>
              <a:rPr lang="ko-KR" altLang="en-US" sz="2800" dirty="0" err="1"/>
              <a:t>드</a:t>
            </a:r>
            <a:r>
              <a:rPr lang="ko-KR" altLang="en-US" sz="2800" dirty="0" err="1" smtClean="0"/>
              <a:t>을</a:t>
            </a:r>
            <a:r>
              <a:rPr lang="ko-KR" altLang="en-US" sz="2800" dirty="0" smtClean="0"/>
              <a:t> 지정할 경우 위치인자부터 정의하고 키워드인자를 지정하여 처리 </a:t>
            </a:r>
            <a:endParaRPr lang="en-US" altLang="ko-KR" sz="2800" dirty="0" smtClean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6048375" cy="3548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64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 object vs.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4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인자</a:t>
            </a:r>
            <a:r>
              <a:rPr lang="en-US" altLang="ko-KR" dirty="0"/>
              <a:t> </a:t>
            </a:r>
            <a:r>
              <a:rPr lang="en-US" altLang="ko-KR" dirty="0" smtClean="0"/>
              <a:t>unpack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3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관리 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err="1" smtClean="0"/>
              <a:t>파라미터는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타입으로 관리되고 있고 </a:t>
            </a:r>
            <a:r>
              <a:rPr lang="en-US" altLang="ko-KR" sz="2800" dirty="0" smtClean="0"/>
              <a:t>*</a:t>
            </a:r>
            <a:r>
              <a:rPr lang="en-US" altLang="ko-KR" sz="2800" dirty="0" err="1" smtClean="0"/>
              <a:t>args</a:t>
            </a:r>
            <a:r>
              <a:rPr lang="ko-KR" altLang="en-US" sz="2800" dirty="0" smtClean="0"/>
              <a:t>로 정의하면 </a:t>
            </a:r>
            <a:r>
              <a:rPr lang="en-US" altLang="ko-KR" sz="2800" dirty="0" smtClean="0"/>
              <a:t>tuple</a:t>
            </a:r>
            <a:r>
              <a:rPr lang="ko-KR" altLang="en-US" sz="2800" dirty="0" smtClean="0"/>
              <a:t>관리</a:t>
            </a:r>
            <a:r>
              <a:rPr lang="en-US" altLang="ko-KR" sz="2800" dirty="0" smtClean="0"/>
              <a:t>, **</a:t>
            </a:r>
            <a:r>
              <a:rPr lang="en-US" altLang="ko-KR" sz="2800" dirty="0" err="1" smtClean="0"/>
              <a:t>kargs</a:t>
            </a:r>
            <a:r>
              <a:rPr lang="ko-KR" altLang="en-US" sz="2800" dirty="0" smtClean="0"/>
              <a:t>로 정의하면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으로 관리 함</a:t>
            </a:r>
            <a:endParaRPr lang="en-US" altLang="ko-KR" sz="2800" dirty="0" smtClean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3634071"/>
            <a:ext cx="5191125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22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Unpack</a:t>
            </a:r>
            <a:r>
              <a:rPr lang="ko-KR" altLang="en-US" dirty="0" smtClean="0"/>
              <a:t>이 필요한 이유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err="1" smtClean="0"/>
              <a:t>파라미터와</a:t>
            </a:r>
            <a:r>
              <a:rPr lang="ko-KR" altLang="en-US" sz="2800" dirty="0" smtClean="0"/>
              <a:t> 인자가 맞으려면 데이터 타입을 맞춰야 하므로 이를 준수하기 위해 </a:t>
            </a:r>
            <a:r>
              <a:rPr lang="ko-KR" altLang="en-US" sz="2800" dirty="0" err="1" smtClean="0"/>
              <a:t>파라미터와</a:t>
            </a:r>
            <a:r>
              <a:rPr lang="ko-KR" altLang="en-US" sz="2800" dirty="0" smtClean="0"/>
              <a:t> 맞추는 작업</a:t>
            </a:r>
            <a:endParaRPr lang="en-US" altLang="ko-KR" sz="2800" dirty="0" smtClean="0"/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4105275" cy="3358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30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위치 인자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함수의 인자로 </a:t>
            </a:r>
            <a:r>
              <a:rPr lang="en-US" altLang="ko-KR" sz="2800" dirty="0" smtClean="0"/>
              <a:t>tuple/list</a:t>
            </a:r>
            <a:r>
              <a:rPr lang="ko-KR" altLang="en-US" sz="2800" dirty="0" smtClean="0"/>
              <a:t>을 넣고 위치 인자로 </a:t>
            </a:r>
            <a:r>
              <a:rPr lang="ko-KR" altLang="en-US" sz="2800" dirty="0" err="1" smtClean="0"/>
              <a:t>바꿀때는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*</a:t>
            </a:r>
            <a:r>
              <a:rPr lang="ko-KR" altLang="en-US" sz="2800" dirty="0" smtClean="0"/>
              <a:t>로 </a:t>
            </a:r>
            <a:r>
              <a:rPr lang="en-US" altLang="ko-KR" sz="2800" dirty="0" smtClean="0"/>
              <a:t>unpack </a:t>
            </a:r>
            <a:r>
              <a:rPr lang="ko-KR" altLang="en-US" sz="2800" dirty="0" smtClean="0"/>
              <a:t>처리</a:t>
            </a:r>
            <a:endParaRPr lang="en-US" altLang="ko-KR" sz="2800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429000"/>
            <a:ext cx="3312368" cy="2740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56176" y="4149080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Python3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처리하므로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타입으로 전환 필요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339752" y="4749244"/>
            <a:ext cx="2880320" cy="3359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3"/>
            <a:endCxn id="3" idx="1"/>
          </p:cNvCxnSpPr>
          <p:nvPr/>
        </p:nvCxnSpPr>
        <p:spPr>
          <a:xfrm flipV="1">
            <a:off x="5220072" y="4749245"/>
            <a:ext cx="936104" cy="1679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키워드인자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함수의 인자로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타입을 넣고 키워드 인자로 </a:t>
            </a:r>
            <a:r>
              <a:rPr lang="ko-KR" altLang="en-US" sz="2800" dirty="0" err="1" smtClean="0"/>
              <a:t>바꿀때는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**</a:t>
            </a:r>
            <a:r>
              <a:rPr lang="ko-KR" altLang="en-US" sz="2800" dirty="0" smtClean="0"/>
              <a:t>로 </a:t>
            </a:r>
            <a:r>
              <a:rPr lang="en-US" altLang="ko-KR" sz="2800" dirty="0" smtClean="0"/>
              <a:t>unpack </a:t>
            </a:r>
            <a:r>
              <a:rPr lang="ko-KR" altLang="en-US" sz="2800" dirty="0" smtClean="0"/>
              <a:t>처리</a:t>
            </a:r>
            <a:endParaRPr lang="en-US" altLang="ko-KR" sz="2800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645024"/>
            <a:ext cx="3528392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7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tuple</a:t>
            </a:r>
            <a:r>
              <a:rPr lang="ko-KR" altLang="en-US" dirty="0" smtClean="0"/>
              <a:t>타입 인자 전달과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0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</a:t>
            </a:r>
            <a:r>
              <a:rPr lang="ko-KR" altLang="en-US" dirty="0" smtClean="0"/>
              <a:t>타입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tuple </a:t>
            </a:r>
            <a:r>
              <a:rPr lang="ko-KR" altLang="en-US" sz="2800" dirty="0" smtClean="0"/>
              <a:t>타입으로 전달하면 객체가 전달되어 </a:t>
            </a:r>
            <a:r>
              <a:rPr lang="en-US" altLang="ko-KR" sz="2800" dirty="0" smtClean="0"/>
              <a:t>*</a:t>
            </a:r>
            <a:r>
              <a:rPr lang="en-US" altLang="ko-KR" sz="2800" dirty="0" err="1" smtClean="0"/>
              <a:t>args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지정과 동일하게 보이지만 가변 위치인자가 아닌 위치인자 처리</a:t>
            </a: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020272" y="4644578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call by sharing</a:t>
            </a:r>
            <a:r>
              <a:rPr lang="ko-KR" altLang="en-US" dirty="0" smtClean="0"/>
              <a:t>이 발생해서 기존 객체와 동일함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861048"/>
            <a:ext cx="31051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09100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*</a:t>
            </a:r>
            <a:r>
              <a:rPr lang="en-US" altLang="ko-KR" dirty="0" err="1" smtClean="0"/>
              <a:t>args</a:t>
            </a:r>
            <a:r>
              <a:rPr lang="ko-KR" altLang="en-US" dirty="0" smtClean="0"/>
              <a:t>로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ko-KR" altLang="en-US" sz="2800" dirty="0" smtClean="0"/>
              <a:t>가변 위치 인자를 전달하려면 인자 </a:t>
            </a:r>
            <a:r>
              <a:rPr lang="ko-KR" altLang="en-US" sz="2800" dirty="0" err="1" smtClean="0"/>
              <a:t>전달시에도</a:t>
            </a:r>
            <a:r>
              <a:rPr lang="ko-KR" altLang="en-US" sz="2800" dirty="0" smtClean="0"/>
              <a:t> 실제 값들만 전달해야 함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660" y="3717032"/>
            <a:ext cx="324802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36116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Dict</a:t>
            </a:r>
            <a:r>
              <a:rPr lang="ko-KR" altLang="en-US" dirty="0" smtClean="0"/>
              <a:t>타입 인자 전달과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74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타입으로 </a:t>
            </a:r>
            <a:r>
              <a:rPr lang="ko-KR" altLang="en-US" sz="2800" dirty="0" err="1" smtClean="0"/>
              <a:t>전달시</a:t>
            </a:r>
            <a:r>
              <a:rPr lang="ko-KR" altLang="en-US" sz="2800" dirty="0" smtClean="0"/>
              <a:t> 로컬영역에는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타입으로 보관하는 것 처럼 보이지만 실제 외부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타입이 주소만 전달 받아서 처리 됨</a:t>
            </a:r>
            <a:endParaRPr lang="en-US" altLang="ko-KR" sz="2800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573016"/>
            <a:ext cx="43338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20272" y="4644578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call by sharing</a:t>
            </a:r>
            <a:r>
              <a:rPr lang="ko-KR" altLang="en-US" dirty="0" smtClean="0"/>
              <a:t>이 발생해서 기존 객체와 동일함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23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특정 타입으로 생성될 경우 </a:t>
            </a:r>
            <a:r>
              <a:rPr lang="en-US" altLang="ko-KR" dirty="0" smtClean="0"/>
              <a:t>__class__</a:t>
            </a:r>
            <a:r>
              <a:rPr lang="ko-KR" altLang="en-US" dirty="0" smtClean="0"/>
              <a:t>에 생성시킨 타입을 가짐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상속일 경우는 </a:t>
            </a:r>
            <a:r>
              <a:rPr lang="en-US" altLang="ko-KR" dirty="0" smtClean="0"/>
              <a:t>__bases__</a:t>
            </a:r>
            <a:r>
              <a:rPr lang="ko-KR" altLang="en-US" dirty="0" smtClean="0"/>
              <a:t>에 부모 클래스를 가짐</a:t>
            </a:r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7059037" y="4863871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860032" y="4866966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type</a:t>
            </a:r>
            <a:endParaRPr lang="ko-KR" altLang="en-US" dirty="0"/>
          </a:p>
        </p:txBody>
      </p:sp>
      <p:sp>
        <p:nvSpPr>
          <p:cNvPr id="18" name="오른쪽 화살표 17"/>
          <p:cNvSpPr/>
          <p:nvPr/>
        </p:nvSpPr>
        <p:spPr>
          <a:xfrm>
            <a:off x="6194941" y="4902869"/>
            <a:ext cx="504056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796136" y="5611632"/>
            <a:ext cx="133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Class </a:t>
            </a:r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4860032" y="3665773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10" idx="0"/>
            <a:endCxn id="20" idx="2"/>
          </p:cNvCxnSpPr>
          <p:nvPr/>
        </p:nvCxnSpPr>
        <p:spPr>
          <a:xfrm flipV="1">
            <a:off x="5328084" y="4189403"/>
            <a:ext cx="0" cy="677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32004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84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**</a:t>
            </a:r>
            <a:r>
              <a:rPr lang="en-US" altLang="ko-KR" dirty="0" err="1" smtClean="0"/>
              <a:t>kwargs</a:t>
            </a:r>
            <a:r>
              <a:rPr lang="ko-KR" altLang="en-US" dirty="0" smtClean="0"/>
              <a:t>로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**</a:t>
            </a:r>
            <a:r>
              <a:rPr lang="ko-KR" altLang="en-US" sz="2800" dirty="0" smtClean="0"/>
              <a:t>로 붙여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 내부의 값만 </a:t>
            </a:r>
            <a:r>
              <a:rPr lang="ko-KR" altLang="en-US" sz="2800" dirty="0"/>
              <a:t>전</a:t>
            </a:r>
            <a:r>
              <a:rPr lang="ko-KR" altLang="en-US" sz="2800" dirty="0" smtClean="0"/>
              <a:t>달되므로 새로운 객체가 만들어져서 처리됨 </a:t>
            </a:r>
            <a:endParaRPr lang="en-US" altLang="ko-KR" sz="28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4005064"/>
            <a:ext cx="466725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90288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412776"/>
            <a:ext cx="808362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2.7 </a:t>
            </a:r>
            <a:r>
              <a:rPr lang="ko-KR" altLang="en-US" sz="6000" dirty="0" smtClean="0"/>
              <a:t>함수 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호출  방법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02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외부 함수 호출 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44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645024"/>
            <a:ext cx="2520280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Global</a:t>
            </a:r>
            <a:r>
              <a:rPr lang="ko-KR" altLang="en-US" dirty="0" smtClean="0"/>
              <a:t>영역 함수 직접 참조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외부 함수 정의</a:t>
            </a:r>
            <a:r>
              <a:rPr lang="en-US" altLang="ko-KR" sz="2800" dirty="0" smtClean="0"/>
              <a:t>(global </a:t>
            </a:r>
            <a:r>
              <a:rPr lang="ko-KR" altLang="en-US" sz="2800" dirty="0" smtClean="0"/>
              <a:t>영역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하고 함수를 정의해서 내부 </a:t>
            </a:r>
            <a:r>
              <a:rPr lang="ko-KR" altLang="en-US" sz="2800" dirty="0" err="1" smtClean="0"/>
              <a:t>로직으로</a:t>
            </a:r>
            <a:r>
              <a:rPr lang="ko-KR" altLang="en-US" sz="2800" dirty="0" smtClean="0"/>
              <a:t> 외부함수 호출처리</a:t>
            </a:r>
            <a:endParaRPr lang="en-US" altLang="ko-KR" sz="28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043608" y="3429000"/>
            <a:ext cx="22322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{“add”: “function “}</a:t>
            </a:r>
            <a:endParaRPr lang="en-US" altLang="ko-KR" sz="1200" b="1" dirty="0"/>
          </a:p>
        </p:txBody>
      </p:sp>
      <p:sp>
        <p:nvSpPr>
          <p:cNvPr id="8" name="직사각형 7"/>
          <p:cNvSpPr/>
          <p:nvPr/>
        </p:nvSpPr>
        <p:spPr>
          <a:xfrm>
            <a:off x="1043608" y="4437111"/>
            <a:ext cx="2232248" cy="576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{‘</a:t>
            </a:r>
            <a:r>
              <a:rPr lang="en-US" altLang="ko-KR" sz="1200" b="1" dirty="0" err="1" smtClean="0"/>
              <a:t>x’:None</a:t>
            </a:r>
            <a:r>
              <a:rPr lang="en-US" altLang="ko-KR" sz="1200" b="1" dirty="0" smtClean="0"/>
              <a:t>, ‘</a:t>
            </a:r>
            <a:r>
              <a:rPr lang="en-US" altLang="ko-KR" sz="1200" b="1" dirty="0" err="1" smtClean="0"/>
              <a:t>y’:None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</p:txBody>
      </p:sp>
      <p:sp>
        <p:nvSpPr>
          <p:cNvPr id="9" name="직사각형 8"/>
          <p:cNvSpPr/>
          <p:nvPr/>
        </p:nvSpPr>
        <p:spPr>
          <a:xfrm>
            <a:off x="1043608" y="5589240"/>
            <a:ext cx="2232248" cy="703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{‘x’:5, ‘y’:5}</a:t>
            </a:r>
            <a:endParaRPr lang="en-US" altLang="ko-KR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4883360" y="3861048"/>
            <a:ext cx="1992896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4" idx="1"/>
            <a:endCxn id="6" idx="3"/>
          </p:cNvCxnSpPr>
          <p:nvPr/>
        </p:nvCxnSpPr>
        <p:spPr>
          <a:xfrm rot="10800000">
            <a:off x="3275856" y="3717032"/>
            <a:ext cx="1607504" cy="432048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3608" y="306896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global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43608" y="406778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local(</a:t>
            </a:r>
            <a:r>
              <a:rPr lang="ko-KR" altLang="en-US" dirty="0" smtClean="0"/>
              <a:t>함수정의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43608" y="521990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local(</a:t>
            </a:r>
            <a:r>
              <a:rPr lang="ko-KR" altLang="en-US" dirty="0" smtClean="0"/>
              <a:t>함수실행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860032" y="5116542"/>
            <a:ext cx="1992896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19" idx="1"/>
            <a:endCxn id="9" idx="3"/>
          </p:cNvCxnSpPr>
          <p:nvPr/>
        </p:nvCxnSpPr>
        <p:spPr>
          <a:xfrm rot="10800000" flipV="1">
            <a:off x="3275856" y="5404574"/>
            <a:ext cx="1584176" cy="536390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883360" y="4503154"/>
            <a:ext cx="1992896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2" idx="1"/>
            <a:endCxn id="8" idx="3"/>
          </p:cNvCxnSpPr>
          <p:nvPr/>
        </p:nvCxnSpPr>
        <p:spPr>
          <a:xfrm rot="10800000">
            <a:off x="3275856" y="4725144"/>
            <a:ext cx="1607504" cy="6604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0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802" y="3602755"/>
            <a:ext cx="2495550" cy="238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인자로 참조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외부 함수</a:t>
            </a:r>
            <a:r>
              <a:rPr lang="en-US" altLang="ko-KR" sz="2800" dirty="0" smtClean="0"/>
              <a:t>(global</a:t>
            </a:r>
            <a:r>
              <a:rPr lang="ko-KR" altLang="en-US" sz="2800" dirty="0" smtClean="0"/>
              <a:t>영역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에 정의된 함수를 함수의 인자로 받아 내부 </a:t>
            </a:r>
            <a:r>
              <a:rPr lang="ko-KR" altLang="en-US" sz="2800" dirty="0" err="1" smtClean="0"/>
              <a:t>로직으로</a:t>
            </a:r>
            <a:r>
              <a:rPr lang="ko-KR" altLang="en-US" sz="2800" dirty="0" smtClean="0"/>
              <a:t> 처리</a:t>
            </a:r>
            <a:endParaRPr lang="en-US" altLang="ko-KR" sz="28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1043608" y="3429000"/>
            <a:ext cx="22322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{“add”:  function , “</a:t>
            </a:r>
            <a:r>
              <a:rPr lang="en-US" altLang="ko-KR" sz="1200" b="1" dirty="0" err="1" smtClean="0"/>
              <a:t>add_args</a:t>
            </a:r>
            <a:r>
              <a:rPr lang="en-US" altLang="ko-KR" sz="1200" b="1" dirty="0" smtClean="0"/>
              <a:t>”: function}</a:t>
            </a:r>
            <a:endParaRPr lang="en-US" altLang="ko-KR" sz="1200" b="1" dirty="0"/>
          </a:p>
        </p:txBody>
      </p:sp>
      <p:sp>
        <p:nvSpPr>
          <p:cNvPr id="8" name="직사각형 7"/>
          <p:cNvSpPr/>
          <p:nvPr/>
        </p:nvSpPr>
        <p:spPr>
          <a:xfrm>
            <a:off x="1043608" y="4437111"/>
            <a:ext cx="2232248" cy="576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{‘</a:t>
            </a:r>
            <a:r>
              <a:rPr lang="en-US" altLang="ko-KR" sz="1200" b="1" dirty="0" err="1" smtClean="0"/>
              <a:t>func</a:t>
            </a:r>
            <a:r>
              <a:rPr lang="en-US" altLang="ko-KR" sz="1200" b="1" dirty="0" smtClean="0"/>
              <a:t>’:None, ‘</a:t>
            </a:r>
            <a:r>
              <a:rPr lang="en-US" altLang="ko-KR" sz="1200" b="1" dirty="0" err="1" smtClean="0"/>
              <a:t>x’:None</a:t>
            </a:r>
            <a:r>
              <a:rPr lang="en-US" altLang="ko-KR" sz="1200" b="1" dirty="0" smtClean="0"/>
              <a:t>, ‘</a:t>
            </a:r>
            <a:r>
              <a:rPr lang="en-US" altLang="ko-KR" sz="1200" b="1" dirty="0" err="1" smtClean="0"/>
              <a:t>y’:None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</p:txBody>
      </p:sp>
      <p:sp>
        <p:nvSpPr>
          <p:cNvPr id="9" name="직사각형 8"/>
          <p:cNvSpPr/>
          <p:nvPr/>
        </p:nvSpPr>
        <p:spPr>
          <a:xfrm>
            <a:off x="1043608" y="5589240"/>
            <a:ext cx="2232248" cy="703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{‘</a:t>
            </a:r>
            <a:r>
              <a:rPr lang="en-US" altLang="ko-KR" sz="1200" b="1" dirty="0" err="1" smtClean="0"/>
              <a:t>func</a:t>
            </a:r>
            <a:r>
              <a:rPr lang="en-US" altLang="ko-KR" sz="1200" b="1" dirty="0" smtClean="0"/>
              <a:t>’: “add”, ‘x’:5, ‘y’:5}</a:t>
            </a:r>
            <a:endParaRPr lang="en-US" altLang="ko-KR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43608" y="306896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global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43608" y="406778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local(</a:t>
            </a:r>
            <a:r>
              <a:rPr lang="ko-KR" altLang="en-US" dirty="0" smtClean="0"/>
              <a:t>함수정의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43608" y="521990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local(</a:t>
            </a:r>
            <a:r>
              <a:rPr lang="ko-KR" altLang="en-US" dirty="0" smtClean="0"/>
              <a:t>함수실행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148064" y="3789040"/>
            <a:ext cx="1992896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48064" y="4882760"/>
            <a:ext cx="1992896" cy="48629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148064" y="4365104"/>
            <a:ext cx="1992896" cy="48629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13" idx="1"/>
            <a:endCxn id="7" idx="3"/>
          </p:cNvCxnSpPr>
          <p:nvPr/>
        </p:nvCxnSpPr>
        <p:spPr>
          <a:xfrm rot="10800000">
            <a:off x="3275856" y="3717032"/>
            <a:ext cx="1872208" cy="360040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4" idx="1"/>
            <a:endCxn id="8" idx="3"/>
          </p:cNvCxnSpPr>
          <p:nvPr/>
        </p:nvCxnSpPr>
        <p:spPr>
          <a:xfrm rot="10800000" flipV="1">
            <a:off x="3275856" y="4608252"/>
            <a:ext cx="1872208" cy="11689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5" idx="1"/>
            <a:endCxn id="9" idx="3"/>
          </p:cNvCxnSpPr>
          <p:nvPr/>
        </p:nvCxnSpPr>
        <p:spPr>
          <a:xfrm rot="10800000" flipV="1">
            <a:off x="3275856" y="5125908"/>
            <a:ext cx="1872208" cy="815055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59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일반 호출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3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함수도 호출 방법에 따라 다양한 구현 및 처리가 가능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1259632" y="2780928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일반 실행 호출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59632" y="3789040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즉시 실행 호출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51920" y="2852936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함수를 정의 후 함수 이름으로 호출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51920" y="3934797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함수 정의하고 바로 호출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809" y="4614368"/>
            <a:ext cx="27527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반복 호출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20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반복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함수도 호출 방법에 따라 다양한 구현 및 처리가 가능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259632" y="3140968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연속</a:t>
            </a:r>
            <a:r>
              <a:rPr lang="en-US" altLang="ko-KR" dirty="0" smtClean="0"/>
              <a:t>(</a:t>
            </a:r>
            <a:r>
              <a:rPr lang="ko-KR" altLang="en-US" dirty="0" smtClean="0"/>
              <a:t>재귀</a:t>
            </a:r>
            <a:r>
              <a:rPr lang="en-US" altLang="ko-KR" dirty="0" smtClean="0"/>
              <a:t>)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59632" y="4149080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특정 시점 호출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59632" y="5157192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부분 호출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51920" y="3212976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함수를 </a:t>
            </a:r>
            <a:r>
              <a:rPr lang="ko-KR" altLang="en-US" dirty="0" err="1" smtClean="0"/>
              <a:t>인자값을</a:t>
            </a:r>
            <a:r>
              <a:rPr lang="ko-KR" altLang="en-US" dirty="0" smtClean="0"/>
              <a:t> 바꿔가면 처리가 완료 </a:t>
            </a:r>
            <a:r>
              <a:rPr lang="ko-KR" altLang="en-US" dirty="0" err="1" smtClean="0"/>
              <a:t>될때까지</a:t>
            </a:r>
            <a:r>
              <a:rPr lang="ko-KR" altLang="en-US" dirty="0" smtClean="0"/>
              <a:t> 연속해서 호출하여 처리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51920" y="4294837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함수를 구동시켜 필요한 시점에 호출하여 결과 처리</a:t>
            </a:r>
            <a:r>
              <a:rPr lang="en-US" altLang="ko-KR" dirty="0" smtClean="0"/>
              <a:t>(iteration, generation)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51920" y="5308815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함수를 </a:t>
            </a:r>
            <a:r>
              <a:rPr lang="ko-KR" altLang="en-US" dirty="0" err="1" smtClean="0"/>
              <a:t>인자별로</a:t>
            </a:r>
            <a:r>
              <a:rPr lang="ko-KR" altLang="en-US" dirty="0" smtClean="0"/>
              <a:t> 분리하여 호출하면서 연결해서 결과를 처리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42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재귀호출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함수가 여러 번 호출될 것을 기준으로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작성해서 동일한 함수를 연속적으로 처리할 </a:t>
            </a:r>
            <a:r>
              <a:rPr lang="ko-KR" altLang="en-US" dirty="0" err="1" smtClean="0"/>
              <a:t>도록</a:t>
            </a:r>
            <a:r>
              <a:rPr lang="ko-KR" altLang="en-US" dirty="0" smtClean="0"/>
              <a:t> 호출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6804248" y="3356992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자신의 함수를 계속 호출하면 </a:t>
            </a:r>
            <a:r>
              <a:rPr lang="en-US" altLang="ko-KR" dirty="0" smtClean="0"/>
              <a:t>stack</a:t>
            </a:r>
            <a:r>
              <a:rPr lang="ko-KR" altLang="en-US" dirty="0" smtClean="0"/>
              <a:t>에 새로운 함수 영역이 생겨서 처리한다</a:t>
            </a:r>
            <a:endParaRPr lang="ko-KR" altLang="en-US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2709471"/>
            <a:ext cx="5544616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123728" y="3501008"/>
            <a:ext cx="1512168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3"/>
            <a:endCxn id="6" idx="1"/>
          </p:cNvCxnSpPr>
          <p:nvPr/>
        </p:nvCxnSpPr>
        <p:spPr>
          <a:xfrm>
            <a:off x="3635896" y="3681028"/>
            <a:ext cx="3168352" cy="2761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41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type </a:t>
            </a:r>
            <a:r>
              <a:rPr lang="en-US" altLang="ko-KR" dirty="0" err="1" smtClean="0"/>
              <a:t>vs.object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817642"/>
            <a:ext cx="2228850" cy="38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835356"/>
            <a:ext cx="2664296" cy="372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59633"/>
            <a:ext cx="20288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내용 개체 틀 2"/>
          <p:cNvSpPr txBox="1">
            <a:spLocks/>
          </p:cNvSpPr>
          <p:nvPr/>
        </p:nvSpPr>
        <p:spPr>
          <a:xfrm>
            <a:off x="609600" y="1645336"/>
            <a:ext cx="8229600" cy="11900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dirty="0" smtClean="0"/>
              <a:t> object 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에 위해 생성되었고 </a:t>
            </a:r>
            <a:r>
              <a:rPr lang="en-US" altLang="ko-KR" dirty="0" smtClean="0"/>
              <a:t> type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를 상속함 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4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Iteration :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 </a:t>
            </a:r>
            <a:r>
              <a:rPr lang="ko-KR" altLang="en-US" dirty="0"/>
              <a:t>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sequence </a:t>
            </a:r>
            <a:r>
              <a:rPr lang="ko-KR" altLang="en-US" dirty="0" smtClean="0"/>
              <a:t>타입 등을 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처리하면 </a:t>
            </a:r>
            <a:r>
              <a:rPr lang="en-US" altLang="ko-KR" dirty="0" smtClean="0"/>
              <a:t>iterator </a:t>
            </a:r>
            <a:r>
              <a:rPr lang="ko-KR" altLang="en-US" dirty="0" smtClean="0"/>
              <a:t>객체가 만들어지고 실행됨 </a:t>
            </a:r>
            <a:endParaRPr lang="ko-KR" altLang="en-US" dirty="0"/>
          </a:p>
        </p:txBody>
      </p:sp>
      <p:pic>
        <p:nvPicPr>
          <p:cNvPr id="1218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2852936"/>
            <a:ext cx="6276975" cy="3520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58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Iteration :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sequence </a:t>
            </a:r>
            <a:r>
              <a:rPr lang="ko-KR" altLang="en-US" dirty="0" smtClean="0"/>
              <a:t>타입 등을 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처리하면 </a:t>
            </a:r>
            <a:r>
              <a:rPr lang="en-US" altLang="ko-KR" dirty="0" smtClean="0"/>
              <a:t>iterator </a:t>
            </a:r>
            <a:r>
              <a:rPr lang="ko-KR" altLang="en-US" dirty="0" smtClean="0"/>
              <a:t>객체가 만들어지고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실행 </a:t>
            </a:r>
            <a:endParaRPr lang="ko-KR" altLang="en-US" dirty="0"/>
          </a:p>
        </p:txBody>
      </p:sp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2996952"/>
            <a:ext cx="5895975" cy="3495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8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Generation : comprehension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Generator comprehension 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처리가 종료되면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발생 </a:t>
            </a:r>
            <a:endParaRPr lang="ko-KR" altLang="en-US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467" y="2996952"/>
            <a:ext cx="5772150" cy="3028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93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Generation :function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함수를 호출해도 계속 저장 함수를 호출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처리가 종료되면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발생 </a:t>
            </a:r>
            <a:endParaRPr lang="ko-KR" altLang="en-US" dirty="0"/>
          </a:p>
        </p:txBody>
      </p:sp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953125" cy="33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412776"/>
            <a:ext cx="808362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2.8 </a:t>
            </a:r>
            <a:r>
              <a:rPr lang="ko-KR" altLang="en-US" sz="6000" dirty="0" smtClean="0"/>
              <a:t>함수 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err="1" smtClean="0"/>
              <a:t>제너레이터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3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Generator </a:t>
            </a:r>
            <a:r>
              <a:rPr lang="ko-KR" altLang="en-US" dirty="0"/>
              <a:t>함수 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30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Generator </a:t>
            </a:r>
            <a:r>
              <a:rPr lang="ko-KR" altLang="en-US" dirty="0" smtClean="0"/>
              <a:t>함수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함수를 생성하면 </a:t>
            </a:r>
            <a:r>
              <a:rPr lang="en-US" altLang="ko-KR" dirty="0" smtClean="0"/>
              <a:t>generator </a:t>
            </a:r>
            <a:r>
              <a:rPr lang="ko-KR" altLang="en-US" dirty="0" smtClean="0"/>
              <a:t>객체가 만들어지고 </a:t>
            </a:r>
            <a:r>
              <a:rPr lang="en-US" altLang="ko-KR" dirty="0" smtClean="0"/>
              <a:t>next</a:t>
            </a:r>
            <a:r>
              <a:rPr lang="ko-KR" altLang="en-US" dirty="0" smtClean="0"/>
              <a:t>함수나 </a:t>
            </a:r>
            <a:r>
              <a:rPr lang="en-US" altLang="ko-KR" dirty="0" smtClean="0"/>
              <a:t>next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445" y="2780928"/>
            <a:ext cx="5876925" cy="385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87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Generator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단일호출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Yield</a:t>
            </a:r>
            <a:r>
              <a:rPr lang="ko-KR" altLang="en-US" dirty="0" smtClean="0"/>
              <a:t>에 값을 부여해서  함수 처리</a:t>
            </a:r>
            <a:endParaRPr lang="ko-KR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780928"/>
            <a:ext cx="4000500" cy="307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4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Generator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연속 호출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대신  </a:t>
            </a:r>
            <a:r>
              <a:rPr lang="en-US" altLang="ko-KR" dirty="0" smtClean="0"/>
              <a:t>Yield </a:t>
            </a:r>
            <a:r>
              <a:rPr lang="ko-KR" altLang="en-US" dirty="0" smtClean="0"/>
              <a:t>대체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함수를 호출</a:t>
            </a:r>
            <a:r>
              <a:rPr lang="en-US" altLang="ko-KR" dirty="0" smtClean="0"/>
              <a:t>(next())</a:t>
            </a:r>
            <a:r>
              <a:rPr lang="ko-KR" altLang="en-US" dirty="0" smtClean="0"/>
              <a:t>해도 계속 저장 함수를 호출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처리가 종료되면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발생 </a:t>
            </a: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2996952"/>
            <a:ext cx="5857875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4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Coroutine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type/object class 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74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Coroutine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send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변수에 </a:t>
            </a:r>
            <a:r>
              <a:rPr lang="en-US" altLang="ko-KR" dirty="0" smtClean="0"/>
              <a:t>yield</a:t>
            </a:r>
            <a:r>
              <a:rPr lang="ko-KR" altLang="en-US" dirty="0" smtClean="0"/>
              <a:t>를 할당할 경우 이 </a:t>
            </a:r>
            <a:r>
              <a:rPr lang="ko-KR" altLang="en-US" dirty="0" err="1" smtClean="0"/>
              <a:t>제너레이터</a:t>
            </a:r>
            <a:r>
              <a:rPr lang="ko-KR" altLang="en-US" dirty="0" smtClean="0"/>
              <a:t> 함수에 값을 </a:t>
            </a:r>
            <a:r>
              <a:rPr lang="en-US" altLang="ko-KR" dirty="0" smtClean="0"/>
              <a:t>send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전달해서 처리</a:t>
            </a:r>
            <a:endParaRPr lang="ko-KR" altLang="en-US" dirty="0"/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789040"/>
            <a:ext cx="21812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64088" y="4293096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Yield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생성되기전</a:t>
            </a:r>
            <a:r>
              <a:rPr lang="ko-KR" altLang="en-US" dirty="0" smtClean="0"/>
              <a:t> 값을 </a:t>
            </a:r>
            <a:r>
              <a:rPr lang="en-US" altLang="ko-KR" dirty="0" smtClean="0"/>
              <a:t>send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전달해서 값을 조정할 수 있음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60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Generator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연계 처리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Generator </a:t>
            </a:r>
            <a:r>
              <a:rPr lang="ko-KR" altLang="en-US" dirty="0" smtClean="0"/>
              <a:t>함수간 정보 전달을 위해서는 </a:t>
            </a:r>
            <a:r>
              <a:rPr lang="en-US" altLang="ko-KR" dirty="0" smtClean="0"/>
              <a:t>send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ko-KR" alt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96952"/>
            <a:ext cx="3743325" cy="369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63688" y="4725145"/>
            <a:ext cx="2160240" cy="64807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40152" y="458112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제너레이터</a:t>
            </a:r>
            <a:r>
              <a:rPr lang="ko-KR" altLang="en-US" dirty="0" smtClean="0"/>
              <a:t> 함수 실행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5" idx="1"/>
          </p:cNvCxnSpPr>
          <p:nvPr/>
        </p:nvCxnSpPr>
        <p:spPr>
          <a:xfrm flipV="1">
            <a:off x="3923928" y="4904294"/>
            <a:ext cx="2016224" cy="1808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53546" y="5445225"/>
            <a:ext cx="2160240" cy="64807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12160" y="5589240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두</a:t>
            </a:r>
            <a:r>
              <a:rPr lang="ko-KR" altLang="en-US" dirty="0" err="1" smtClean="0"/>
              <a:t>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제너레이터</a:t>
            </a:r>
            <a:r>
              <a:rPr lang="ko-KR" altLang="en-US" dirty="0" smtClean="0"/>
              <a:t> 함수 실행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인자로 </a:t>
            </a:r>
            <a:r>
              <a:rPr lang="ko-KR" altLang="en-US" dirty="0" err="1" smtClean="0"/>
              <a:t>제너레이터</a:t>
            </a:r>
            <a:r>
              <a:rPr lang="ko-KR" altLang="en-US" dirty="0" smtClean="0"/>
              <a:t> 전달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10" idx="3"/>
            <a:endCxn id="11" idx="1"/>
          </p:cNvCxnSpPr>
          <p:nvPr/>
        </p:nvCxnSpPr>
        <p:spPr>
          <a:xfrm>
            <a:off x="3913786" y="5769261"/>
            <a:ext cx="2098374" cy="2816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89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412776"/>
            <a:ext cx="808362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2.9 </a:t>
            </a:r>
            <a:r>
              <a:rPr lang="ko-KR" altLang="en-US" sz="6000" dirty="0" smtClean="0"/>
              <a:t> 람다함수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0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익명함수 정의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27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3000" dirty="0" smtClean="0">
                <a:latin typeface="+mn-ea"/>
              </a:rPr>
              <a:t>Lambda</a:t>
            </a:r>
            <a:r>
              <a:rPr lang="ko-KR" altLang="en-US" sz="3000" dirty="0" smtClean="0">
                <a:latin typeface="+mn-ea"/>
              </a:rPr>
              <a:t>는 익명의 함수 즉 함수의 이름이 없는 함수를 </a:t>
            </a:r>
            <a:r>
              <a:rPr lang="ko-KR" altLang="en-US" sz="3000" dirty="0" err="1" smtClean="0">
                <a:latin typeface="+mn-ea"/>
              </a:rPr>
              <a:t>표현식으로</a:t>
            </a:r>
            <a:r>
              <a:rPr lang="ko-KR" altLang="en-US" sz="3000" dirty="0" smtClean="0">
                <a:latin typeface="+mn-ea"/>
              </a:rPr>
              <a:t>  정의</a:t>
            </a:r>
            <a:r>
              <a:rPr lang="en-US" altLang="ko-KR" sz="3000" dirty="0" smtClean="0">
                <a:latin typeface="+mn-ea"/>
              </a:rPr>
              <a:t>(return </a:t>
            </a:r>
            <a:r>
              <a:rPr lang="ko-KR" altLang="en-US" sz="3000" dirty="0" err="1" smtClean="0">
                <a:latin typeface="+mn-ea"/>
              </a:rPr>
              <a:t>미존재</a:t>
            </a:r>
            <a:r>
              <a:rPr lang="en-US" altLang="ko-KR" sz="3000" dirty="0" smtClean="0">
                <a:latin typeface="+mn-ea"/>
              </a:rPr>
              <a:t>)</a:t>
            </a:r>
            <a:endParaRPr lang="ko-KR" altLang="en-US" sz="3000" dirty="0">
              <a:latin typeface="+mn-ea"/>
            </a:endParaRPr>
          </a:p>
          <a:p>
            <a:pPr lvl="1" fontAlgn="base"/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547664" y="2924944"/>
            <a:ext cx="576064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Lambda 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표현식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320687" y="4149080"/>
            <a:ext cx="6912768" cy="1512711"/>
            <a:chOff x="755576" y="4221088"/>
            <a:chExt cx="6912768" cy="1512711"/>
          </a:xfrm>
        </p:grpSpPr>
        <p:sp>
          <p:nvSpPr>
            <p:cNvPr id="10" name="직사각형 9"/>
            <p:cNvSpPr/>
            <p:nvPr/>
          </p:nvSpPr>
          <p:spPr>
            <a:xfrm>
              <a:off x="5220072" y="4650483"/>
              <a:ext cx="936104" cy="70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 </a:t>
              </a:r>
              <a:endParaRPr lang="en-US" altLang="ko-KR" dirty="0"/>
            </a:p>
            <a:p>
              <a:pPr algn="ctr"/>
              <a:r>
                <a:rPr lang="ko-KR" altLang="en-US" dirty="0" smtClean="0"/>
                <a:t>코드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732240" y="4650483"/>
              <a:ext cx="936104" cy="70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인자</a:t>
              </a:r>
              <a:endParaRPr lang="en-US" altLang="ko-KR" dirty="0" smtClean="0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>
              <a:off x="6156176" y="5002179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3707904" y="4650483"/>
              <a:ext cx="936104" cy="70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/>
                <a:t>함수명</a:t>
              </a:r>
              <a:r>
                <a:rPr lang="ko-KR" altLang="en-US" sz="1000" dirty="0" smtClean="0"/>
                <a:t> 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err="1" smtClean="0"/>
                <a:t>미존재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참조주소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cxnSp>
          <p:nvCxnSpPr>
            <p:cNvPr id="14" name="직선 화살표 연결선 13"/>
            <p:cNvCxnSpPr>
              <a:endCxn id="10" idx="1"/>
            </p:cNvCxnSpPr>
            <p:nvPr/>
          </p:nvCxnSpPr>
          <p:spPr>
            <a:xfrm>
              <a:off x="4644008" y="5002179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035928" y="4221088"/>
              <a:ext cx="3240360" cy="25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익명함수 정의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5576" y="4795633"/>
              <a:ext cx="1152128" cy="6029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변수</a:t>
              </a:r>
              <a:endParaRPr lang="ko-KR" altLang="en-US" dirty="0"/>
            </a:p>
          </p:txBody>
        </p:sp>
        <p:cxnSp>
          <p:nvCxnSpPr>
            <p:cNvPr id="17" name="꺾인 연결선 16"/>
            <p:cNvCxnSpPr>
              <a:stCxn id="13" idx="1"/>
              <a:endCxn id="16" idx="3"/>
            </p:cNvCxnSpPr>
            <p:nvPr/>
          </p:nvCxnSpPr>
          <p:spPr>
            <a:xfrm rot="10800000" flipV="1">
              <a:off x="1907704" y="5002179"/>
              <a:ext cx="1800200" cy="94908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907704" y="5197572"/>
              <a:ext cx="1800199" cy="536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/>
                <a:t>필요시</a:t>
              </a:r>
              <a:r>
                <a:rPr lang="ko-KR" altLang="en-US" dirty="0" smtClean="0"/>
                <a:t> 변수에 할당</a:t>
              </a:r>
              <a:endParaRPr lang="ko-KR" altLang="en-US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46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함수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3000" dirty="0" smtClean="0">
                <a:latin typeface="+mn-ea"/>
              </a:rPr>
              <a:t>Lambda</a:t>
            </a:r>
            <a:r>
              <a:rPr lang="ko-KR" altLang="en-US" sz="3000" dirty="0" smtClean="0">
                <a:latin typeface="+mn-ea"/>
              </a:rPr>
              <a:t>는 익명의 함수 즉 함수의 이름이 없는 함수를 </a:t>
            </a:r>
            <a:r>
              <a:rPr lang="ko-KR" altLang="en-US" sz="3000" dirty="0" err="1" smtClean="0">
                <a:latin typeface="+mn-ea"/>
              </a:rPr>
              <a:t>표현식으로</a:t>
            </a:r>
            <a:r>
              <a:rPr lang="ko-KR" altLang="en-US" sz="3000" dirty="0" smtClean="0">
                <a:latin typeface="+mn-ea"/>
              </a:rPr>
              <a:t>  정의</a:t>
            </a:r>
            <a:r>
              <a:rPr lang="en-US" altLang="ko-KR" sz="3000" dirty="0" smtClean="0">
                <a:latin typeface="+mn-ea"/>
              </a:rPr>
              <a:t>(return </a:t>
            </a:r>
            <a:r>
              <a:rPr lang="ko-KR" altLang="en-US" sz="3000" dirty="0" err="1" smtClean="0">
                <a:latin typeface="+mn-ea"/>
              </a:rPr>
              <a:t>미존재</a:t>
            </a:r>
            <a:r>
              <a:rPr lang="en-US" altLang="ko-KR" sz="3000" dirty="0" smtClean="0">
                <a:latin typeface="+mn-ea"/>
              </a:rPr>
              <a:t>)</a:t>
            </a:r>
            <a:endParaRPr lang="ko-KR" altLang="en-US" sz="3000" dirty="0">
              <a:latin typeface="+mn-ea"/>
            </a:endParaRPr>
          </a:p>
          <a:p>
            <a:pPr lvl="1" fontAlgn="base"/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547664" y="2924944"/>
            <a:ext cx="576064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Lambda 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표현식</a:t>
            </a:r>
            <a:endParaRPr lang="ko-KR" altLang="en-US" dirty="0"/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74840"/>
            <a:ext cx="363855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195</a:t>
            </a:fld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994077"/>
            <a:ext cx="36576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36096" y="4677803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u="sng" dirty="0" smtClean="0"/>
              <a:t>  tuple </a:t>
            </a:r>
            <a:r>
              <a:rPr lang="ko-KR" altLang="en-US" sz="1200" b="1" u="sng" dirty="0" smtClean="0"/>
              <a:t>처리 방식 추가</a:t>
            </a:r>
            <a:endParaRPr lang="ko-KR" altLang="en-US" sz="1200" b="1" u="sng" dirty="0"/>
          </a:p>
        </p:txBody>
      </p:sp>
    </p:spTree>
    <p:extLst>
      <p:ext uri="{BB962C8B-B14F-4D97-AF65-F5344CB8AC3E}">
        <p14:creationId xmlns:p14="http://schemas.microsoft.com/office/powerpoint/2010/main" val="418512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Lambda namespace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51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Namespace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scope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 </a:t>
            </a: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함수의 내부 관리 </a:t>
            </a:r>
            <a:r>
              <a:rPr lang="en-US" altLang="ko-KR" sz="2800" dirty="0" smtClean="0"/>
              <a:t>namespace </a:t>
            </a:r>
            <a:r>
              <a:rPr lang="ko-KR" altLang="en-US" sz="2800" dirty="0" smtClean="0"/>
              <a:t>영역을 조회 </a:t>
            </a:r>
            <a:endParaRPr lang="en-US" altLang="ko-KR" sz="2800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969" y="3645024"/>
            <a:ext cx="35814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47664" y="3053544"/>
            <a:ext cx="576064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Local &gt; global&gt; </a:t>
            </a:r>
            <a:r>
              <a:rPr lang="en-US" altLang="ko-KR" dirty="0" err="1" smtClean="0"/>
              <a:t>builtin</a:t>
            </a:r>
            <a:r>
              <a:rPr lang="en-US" altLang="ko-KR" dirty="0" smtClean="0"/>
              <a:t>  </a:t>
            </a:r>
            <a:r>
              <a:rPr lang="ko-KR" altLang="en-US" dirty="0" smtClean="0"/>
              <a:t>순으로 변수를 검색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559" y="4725144"/>
            <a:ext cx="330517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68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Parameter </a:t>
            </a:r>
            <a:r>
              <a:rPr lang="ko-KR" altLang="en-US" dirty="0" smtClean="0"/>
              <a:t>정</a:t>
            </a:r>
            <a:r>
              <a:rPr lang="ko-KR" altLang="en-US" dirty="0"/>
              <a:t>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05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위치인자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키워드인자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함수에 </a:t>
            </a:r>
            <a:r>
              <a:rPr lang="ko-KR" altLang="en-US" sz="2800" dirty="0" err="1" smtClean="0"/>
              <a:t>파라미터를</a:t>
            </a:r>
            <a:r>
              <a:rPr lang="ko-KR" altLang="en-US" sz="2800" dirty="0" smtClean="0"/>
              <a:t> 나열하면 위치에 따라 인자가 연결되고 키워드 인자는 키와 값을 같이 </a:t>
            </a:r>
            <a:r>
              <a:rPr lang="ko-KR" altLang="en-US" sz="2800" dirty="0" err="1" smtClean="0"/>
              <a:t>세팅하면</a:t>
            </a:r>
            <a:r>
              <a:rPr lang="ko-KR" altLang="en-US" sz="2800" dirty="0" smtClean="0"/>
              <a:t> 실행됨 </a:t>
            </a:r>
            <a:endParaRPr lang="en-US" altLang="ko-KR" sz="2800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460440"/>
            <a:ext cx="280035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41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91680" y="1412776"/>
            <a:ext cx="714752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 smtClean="0"/>
              <a:t>Contents</a:t>
            </a:r>
            <a:br>
              <a:rPr lang="en-US" altLang="ko-KR" sz="9600" dirty="0" smtClean="0"/>
            </a:b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985386" y="5301208"/>
            <a:ext cx="3816424" cy="9361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4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2936"/>
            <a:ext cx="269557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내장 클래스 구조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429401" y="3926848"/>
            <a:ext cx="936104" cy="5236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object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37113" y="3926848"/>
            <a:ext cx="936104" cy="5236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type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45426" y="5497658"/>
            <a:ext cx="936104" cy="5236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int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433930" y="5497658"/>
            <a:ext cx="936104" cy="5236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float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49818" y="5497658"/>
            <a:ext cx="936104" cy="5236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str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꺾인 연결선 12"/>
          <p:cNvCxnSpPr>
            <a:stCxn id="16" idx="0"/>
            <a:endCxn id="11" idx="2"/>
          </p:cNvCxnSpPr>
          <p:nvPr/>
        </p:nvCxnSpPr>
        <p:spPr>
          <a:xfrm rot="5400000" flipH="1" flipV="1">
            <a:off x="5831875" y="4432081"/>
            <a:ext cx="1047180" cy="108397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8" idx="0"/>
            <a:endCxn id="11" idx="2"/>
          </p:cNvCxnSpPr>
          <p:nvPr/>
        </p:nvCxnSpPr>
        <p:spPr>
          <a:xfrm rot="16200000" flipV="1">
            <a:off x="6934072" y="4413859"/>
            <a:ext cx="1047180" cy="112041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89984" y="2668270"/>
            <a:ext cx="285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b="1" u="sng" dirty="0" smtClean="0"/>
              <a:t>클래스 구조</a:t>
            </a:r>
            <a:endParaRPr lang="ko-KR" altLang="en-US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783569" y="4232678"/>
            <a:ext cx="2376264" cy="53648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type class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를 상속하고 </a:t>
            </a:r>
            <a:r>
              <a:rPr lang="en-US" altLang="ko-KR" dirty="0" smtClean="0"/>
              <a:t>type class</a:t>
            </a:r>
            <a:r>
              <a:rPr lang="ko-KR" altLang="en-US" dirty="0" smtClean="0"/>
              <a:t>로 모든 내장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생성함</a:t>
            </a:r>
            <a:endParaRPr lang="en-US" altLang="ko-KR" dirty="0" smtClean="0"/>
          </a:p>
        </p:txBody>
      </p:sp>
      <p:cxnSp>
        <p:nvCxnSpPr>
          <p:cNvPr id="4" name="꺾인 연결선 3"/>
          <p:cNvCxnSpPr>
            <a:stCxn id="17" idx="0"/>
            <a:endCxn id="11" idx="2"/>
          </p:cNvCxnSpPr>
          <p:nvPr/>
        </p:nvCxnSpPr>
        <p:spPr>
          <a:xfrm rot="16200000" flipV="1">
            <a:off x="6376128" y="4971803"/>
            <a:ext cx="1047180" cy="45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79912" y="4761044"/>
            <a:ext cx="72008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생성</a:t>
            </a:r>
            <a:endParaRPr lang="ko-KR" alt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097622" y="4653136"/>
            <a:ext cx="72008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상속</a:t>
            </a:r>
            <a:endParaRPr lang="ko-KR" altLang="en-US" sz="1200" b="1" dirty="0"/>
          </a:p>
        </p:txBody>
      </p:sp>
      <p:cxnSp>
        <p:nvCxnSpPr>
          <p:cNvPr id="28" name="꺾인 연결선 27"/>
          <p:cNvCxnSpPr>
            <a:stCxn id="15" idx="0"/>
            <a:endCxn id="11" idx="0"/>
          </p:cNvCxnSpPr>
          <p:nvPr/>
        </p:nvCxnSpPr>
        <p:spPr>
          <a:xfrm rot="5400000" flipH="1" flipV="1">
            <a:off x="5601309" y="2630704"/>
            <a:ext cx="12700" cy="2592288"/>
          </a:xfrm>
          <a:prstGeom prst="bentConnector3">
            <a:avLst>
              <a:gd name="adj1" fmla="val 246122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5" idx="3"/>
          </p:cNvCxnSpPr>
          <p:nvPr/>
        </p:nvCxnSpPr>
        <p:spPr>
          <a:xfrm>
            <a:off x="4773217" y="4188663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47619" y="3944089"/>
            <a:ext cx="72008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생성</a:t>
            </a:r>
            <a:endParaRPr lang="ko-KR" altLang="en-US" sz="1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237039" y="3284984"/>
            <a:ext cx="72008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상속</a:t>
            </a:r>
            <a:endParaRPr lang="ko-KR" altLang="en-US" sz="1200" b="1" dirty="0"/>
          </a:p>
        </p:txBody>
      </p:sp>
      <p:cxnSp>
        <p:nvCxnSpPr>
          <p:cNvPr id="164868" name="꺾인 연결선 164867"/>
          <p:cNvCxnSpPr>
            <a:stCxn id="15" idx="2"/>
            <a:endCxn id="9" idx="1"/>
          </p:cNvCxnSpPr>
          <p:nvPr/>
        </p:nvCxnSpPr>
        <p:spPr>
          <a:xfrm rot="16200000" flipH="1">
            <a:off x="3985884" y="4769758"/>
            <a:ext cx="1318782" cy="68022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7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가변인자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위치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*</a:t>
            </a:r>
            <a:r>
              <a:rPr lang="en-US" altLang="ko-KR" sz="2800" dirty="0" err="1" smtClean="0"/>
              <a:t>args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인자를 받으면 </a:t>
            </a:r>
            <a:r>
              <a:rPr lang="ko-KR" altLang="en-US" sz="2800" dirty="0" err="1" smtClean="0"/>
              <a:t>튜플로</a:t>
            </a:r>
            <a:r>
              <a:rPr lang="ko-KR" altLang="en-US" sz="2800" dirty="0" smtClean="0"/>
              <a:t> 처리</a:t>
            </a:r>
            <a:endParaRPr lang="en-US" altLang="ko-KR" sz="2800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284984"/>
            <a:ext cx="3744416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33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가변인자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키</a:t>
            </a:r>
            <a:r>
              <a:rPr lang="en-US" altLang="ko-KR" dirty="0" smtClean="0"/>
              <a:t>/</a:t>
            </a:r>
            <a:r>
              <a:rPr lang="ko-KR" altLang="en-US" dirty="0" smtClean="0"/>
              <a:t>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**</a:t>
            </a:r>
            <a:r>
              <a:rPr lang="en-US" altLang="ko-KR" sz="2800" dirty="0" err="1"/>
              <a:t>k</a:t>
            </a:r>
            <a:r>
              <a:rPr lang="en-US" altLang="ko-KR" sz="2800" dirty="0" err="1" smtClean="0"/>
              <a:t>args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인자를 받으면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으로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처리</a:t>
            </a:r>
            <a:endParaRPr lang="en-US" altLang="ko-KR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292080" y="3933056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**d </a:t>
            </a:r>
            <a:r>
              <a:rPr lang="ko-KR" altLang="en-US" dirty="0" smtClean="0"/>
              <a:t>표시는 </a:t>
            </a:r>
            <a:r>
              <a:rPr lang="en-US" altLang="ko-KR" dirty="0" smtClean="0"/>
              <a:t>**</a:t>
            </a:r>
            <a:r>
              <a:rPr lang="en-US" altLang="ko-KR" dirty="0" err="1" smtClean="0"/>
              <a:t>kargs</a:t>
            </a:r>
            <a:r>
              <a:rPr lang="en-US" altLang="ko-KR" dirty="0" smtClean="0"/>
              <a:t>  = **d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즉 실제 키</a:t>
            </a:r>
            <a:r>
              <a:rPr lang="en-US" altLang="ko-KR" dirty="0" smtClean="0"/>
              <a:t>/</a:t>
            </a:r>
            <a:r>
              <a:rPr lang="ko-KR" altLang="en-US" dirty="0" smtClean="0"/>
              <a:t>값 데이터만 </a:t>
            </a:r>
            <a:r>
              <a:rPr lang="en-US" altLang="ko-KR" dirty="0" err="1" smtClean="0"/>
              <a:t>kargs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내로 카피됨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90220"/>
            <a:ext cx="39528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46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If</a:t>
            </a:r>
            <a:r>
              <a:rPr lang="ko-KR" altLang="en-US" dirty="0" smtClean="0"/>
              <a:t>문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14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 사용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함수에서 </a:t>
            </a:r>
            <a:r>
              <a:rPr lang="en-US" altLang="ko-KR" sz="2800" dirty="0" smtClean="0"/>
              <a:t>if</a:t>
            </a:r>
            <a:r>
              <a:rPr lang="ko-KR" altLang="en-US" sz="2800" dirty="0" smtClean="0"/>
              <a:t>문을 사용할 경우는 </a:t>
            </a:r>
            <a:r>
              <a:rPr lang="en-US" altLang="ko-KR" sz="2800" dirty="0" smtClean="0"/>
              <a:t>True </a:t>
            </a:r>
            <a:r>
              <a:rPr lang="ko-KR" altLang="en-US" sz="2800" dirty="0" smtClean="0"/>
              <a:t>에 대한 </a:t>
            </a:r>
            <a:r>
              <a:rPr lang="ko-KR" altLang="en-US" sz="2800" dirty="0" err="1" smtClean="0"/>
              <a:t>표현식을</a:t>
            </a:r>
            <a:r>
              <a:rPr lang="ko-KR" altLang="en-US" sz="2800" dirty="0" smtClean="0"/>
              <a:t> 먼저 작성하고 그 뒤에 </a:t>
            </a:r>
            <a:r>
              <a:rPr lang="en-US" altLang="ko-KR" sz="2800" dirty="0" smtClean="0"/>
              <a:t>if </a:t>
            </a:r>
            <a:r>
              <a:rPr lang="ko-KR" altLang="en-US" sz="2800" dirty="0" smtClean="0"/>
              <a:t>문을 작성하면 됨</a:t>
            </a:r>
            <a:endParaRPr lang="en-US" altLang="ko-KR" sz="2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539552" y="3212976"/>
            <a:ext cx="784887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lambda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(if </a:t>
            </a:r>
            <a:r>
              <a:rPr lang="ko-KR" altLang="en-US" dirty="0" smtClean="0"/>
              <a:t>결과가 </a:t>
            </a:r>
            <a:r>
              <a:rPr lang="en-US" altLang="ko-KR" dirty="0" smtClean="0"/>
              <a:t>True) if </a:t>
            </a:r>
            <a:r>
              <a:rPr lang="ko-KR" altLang="en-US" dirty="0" err="1" smtClean="0"/>
              <a:t>조건식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else </a:t>
            </a:r>
            <a:r>
              <a:rPr lang="ko-KR" altLang="en-US" dirty="0" err="1" smtClean="0"/>
              <a:t>표현</a:t>
            </a:r>
            <a:r>
              <a:rPr lang="ko-KR" altLang="en-US" dirty="0" err="1"/>
              <a:t>식</a:t>
            </a:r>
            <a:r>
              <a:rPr lang="en-US" altLang="ko-KR" dirty="0" smtClean="0"/>
              <a:t>(False )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38" y="4119563"/>
            <a:ext cx="4914900" cy="19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25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축약 비교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</a:t>
            </a:r>
            <a:r>
              <a:rPr lang="ko-KR" altLang="en-US" dirty="0" smtClean="0"/>
              <a:t>에서 단축 비교 연</a:t>
            </a:r>
            <a:r>
              <a:rPr lang="ko-KR" altLang="en-US" dirty="0"/>
              <a:t>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 </a:t>
            </a:r>
            <a:r>
              <a:rPr lang="ko-KR" altLang="en-US" sz="2800" dirty="0" err="1" smtClean="0"/>
              <a:t>표현식에서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and/or</a:t>
            </a:r>
            <a:r>
              <a:rPr lang="ko-KR" altLang="en-US" sz="2800" dirty="0" smtClean="0"/>
              <a:t>를 이용한 </a:t>
            </a:r>
            <a:r>
              <a:rPr lang="ko-KR" altLang="en-US" sz="2800" dirty="0" err="1" smtClean="0"/>
              <a:t>표현식에</a:t>
            </a:r>
            <a:r>
              <a:rPr lang="ko-KR" altLang="en-US" sz="2800" dirty="0" smtClean="0"/>
              <a:t> 대한 단축비교연산으로 </a:t>
            </a:r>
            <a:r>
              <a:rPr lang="ko-KR" altLang="en-US" sz="2800" dirty="0" err="1" smtClean="0"/>
              <a:t>로직</a:t>
            </a:r>
            <a:r>
              <a:rPr lang="ko-KR" altLang="en-US" sz="2800" dirty="0" smtClean="0"/>
              <a:t> 처리</a:t>
            </a:r>
            <a:endParaRPr lang="en-US" altLang="ko-KR" sz="2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259632" y="3140968"/>
            <a:ext cx="6624736" cy="2808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/>
              <a:t>표현</a:t>
            </a:r>
            <a:r>
              <a:rPr lang="ko-KR" altLang="en-US" sz="2000" b="1" dirty="0" err="1"/>
              <a:t>식</a:t>
            </a:r>
            <a:r>
              <a:rPr lang="en-US" altLang="ko-KR" sz="2000" b="1" dirty="0" smtClean="0"/>
              <a:t> and </a:t>
            </a:r>
            <a:r>
              <a:rPr lang="ko-KR" altLang="en-US" sz="2000" b="1" dirty="0" err="1" smtClean="0"/>
              <a:t>표현식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: </a:t>
            </a:r>
            <a:r>
              <a:rPr lang="ko-KR" altLang="en-US" sz="2000" b="1" dirty="0" err="1" smtClean="0"/>
              <a:t>첫번째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표현식</a:t>
            </a:r>
            <a:r>
              <a:rPr lang="ko-KR" altLang="en-US" sz="2000" b="1" dirty="0" smtClean="0"/>
              <a:t> 참이면 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/>
              <a:t> </a:t>
            </a:r>
            <a:r>
              <a:rPr lang="en-US" altLang="ko-KR" sz="2000" b="1" dirty="0" smtClean="0"/>
              <a:t>                             </a:t>
            </a:r>
            <a:r>
              <a:rPr lang="ko-KR" altLang="en-US" sz="2000" b="1" dirty="0" err="1" smtClean="0"/>
              <a:t>두번째</a:t>
            </a:r>
            <a:r>
              <a:rPr lang="ko-KR" altLang="en-US" sz="2000" b="1" dirty="0" smtClean="0"/>
              <a:t> 표현식이 리턴</a:t>
            </a:r>
            <a:endParaRPr lang="en-US" altLang="ko-KR" sz="2000" b="1" dirty="0" smtClean="0"/>
          </a:p>
          <a:p>
            <a:pPr algn="ctr"/>
            <a:endParaRPr lang="en-US" altLang="ko-KR" sz="2000" b="1" dirty="0" smtClean="0"/>
          </a:p>
          <a:p>
            <a:pPr algn="ctr"/>
            <a:r>
              <a:rPr lang="ko-KR" altLang="en-US" sz="2000" b="1" dirty="0" err="1" smtClean="0"/>
              <a:t>표현식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or </a:t>
            </a:r>
            <a:r>
              <a:rPr lang="ko-KR" altLang="en-US" sz="2000" b="1" dirty="0" err="1" smtClean="0"/>
              <a:t>표현식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: </a:t>
            </a:r>
            <a:r>
              <a:rPr lang="ko-KR" altLang="en-US" sz="2000" b="1" dirty="0" err="1" smtClean="0"/>
              <a:t>첫번째</a:t>
            </a:r>
            <a:r>
              <a:rPr lang="ko-KR" altLang="en-US" sz="2000" b="1" dirty="0" smtClean="0"/>
              <a:t> 표현식이 거짓이면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/>
              <a:t> </a:t>
            </a:r>
            <a:r>
              <a:rPr lang="en-US" altLang="ko-KR" sz="2000" b="1" dirty="0" smtClean="0"/>
              <a:t>                   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두번째</a:t>
            </a:r>
            <a:r>
              <a:rPr lang="ko-KR" altLang="en-US" sz="2000" b="1" dirty="0" smtClean="0"/>
              <a:t> 표현식이 리턴</a:t>
            </a:r>
            <a:endParaRPr lang="en-US" altLang="ko-KR" sz="20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90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축약 처리는 </a:t>
            </a:r>
            <a:r>
              <a:rPr lang="ko-KR" altLang="en-US" sz="2800" dirty="0" err="1" smtClean="0">
                <a:latin typeface="+mn-ea"/>
              </a:rPr>
              <a:t>표현식</a:t>
            </a:r>
            <a:r>
              <a:rPr lang="ko-KR" altLang="en-US" sz="2800" dirty="0" smtClean="0">
                <a:latin typeface="+mn-ea"/>
              </a:rPr>
              <a:t> 조건에 따라 </a:t>
            </a:r>
            <a:r>
              <a:rPr lang="ko-KR" altLang="en-US" sz="2800" dirty="0" err="1" smtClean="0">
                <a:latin typeface="+mn-ea"/>
              </a:rPr>
              <a:t>두개를</a:t>
            </a:r>
            <a:r>
              <a:rPr lang="ko-KR" altLang="en-US" sz="2800" dirty="0" smtClean="0">
                <a:latin typeface="+mn-ea"/>
              </a:rPr>
              <a:t> 비교하지 않고 처리</a:t>
            </a:r>
            <a:endParaRPr lang="ko-KR" altLang="en-US" sz="2800" dirty="0"/>
          </a:p>
          <a:p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284984"/>
            <a:ext cx="407670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List Comprehensions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3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Comprehensions</a:t>
            </a:r>
            <a:r>
              <a:rPr lang="ko-KR" altLang="en-US" dirty="0" smtClean="0"/>
              <a:t>에 람다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</a:t>
            </a:r>
            <a:r>
              <a:rPr lang="ko-KR" altLang="en-US" sz="2800" dirty="0" smtClean="0"/>
              <a:t>함수가 실행되어 리스트를 </a:t>
            </a:r>
            <a:r>
              <a:rPr lang="ko-KR" altLang="en-US" sz="2800" dirty="0" err="1" smtClean="0"/>
              <a:t>만듬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780928"/>
            <a:ext cx="34004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85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외부 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conprehension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</a:t>
            </a:r>
            <a:r>
              <a:rPr lang="ko-KR" altLang="en-US" sz="2800" dirty="0" smtClean="0"/>
              <a:t>를 이용해 </a:t>
            </a:r>
            <a:r>
              <a:rPr lang="en-US" altLang="ko-KR" sz="2800" dirty="0" smtClean="0"/>
              <a:t>comprehensions </a:t>
            </a:r>
            <a:r>
              <a:rPr lang="ko-KR" altLang="en-US" sz="2800" dirty="0" err="1" smtClean="0"/>
              <a:t>로직</a:t>
            </a:r>
            <a:r>
              <a:rPr lang="ko-KR" altLang="en-US" sz="2800" dirty="0" smtClean="0"/>
              <a:t> 추가 하기  </a:t>
            </a: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함수는 즉시실행으로 표현해야 결과가 나옴</a:t>
            </a:r>
            <a:endParaRPr lang="en-US" altLang="ko-KR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717032"/>
            <a:ext cx="374332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3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type class</a:t>
            </a:r>
            <a:r>
              <a:rPr lang="ko-KR" altLang="en-US" dirty="0" smtClean="0"/>
              <a:t>의 위치</a:t>
            </a:r>
            <a:r>
              <a:rPr lang="en-US" altLang="ko-KR" dirty="0" smtClean="0"/>
              <a:t>: __class__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클래스가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만들어지면 </a:t>
            </a:r>
            <a:r>
              <a:rPr lang="en-US" altLang="ko-KR" dirty="0" smtClean="0"/>
              <a:t>__class__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클래스로 정의되면 이 클래스를 생성한 것이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클래스 임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68960"/>
            <a:ext cx="2790825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9000"/>
            <a:ext cx="26384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27588" y="4411759"/>
            <a:ext cx="2160240" cy="1800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3074" idx="1"/>
          </p:cNvCxnSpPr>
          <p:nvPr/>
        </p:nvCxnSpPr>
        <p:spPr>
          <a:xfrm>
            <a:off x="3387828" y="4501769"/>
            <a:ext cx="1472204" cy="433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6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Nested lambda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83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결과값</a:t>
            </a:r>
            <a:r>
              <a:rPr lang="ko-KR" altLang="en-US" dirty="0"/>
              <a:t>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lambda </a:t>
            </a:r>
            <a:r>
              <a:rPr lang="ko-KR" altLang="en-US" dirty="0" smtClean="0"/>
              <a:t>할당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함수를 함수결과값으로 전달해서 사용</a:t>
            </a:r>
            <a:endParaRPr lang="en-US" altLang="ko-KR" sz="28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789040"/>
            <a:ext cx="31718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26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결과 </a:t>
            </a:r>
            <a:r>
              <a:rPr lang="en-US" altLang="ko-KR" dirty="0" smtClean="0"/>
              <a:t>:lambda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40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결과를  함수로 전달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함수에 결과값을 함수로 전달하고 함수 내부의 전달을 </a:t>
            </a:r>
            <a:r>
              <a:rPr lang="en-US" altLang="ko-KR" sz="2800" dirty="0" smtClean="0"/>
              <a:t>lambda</a:t>
            </a:r>
            <a:r>
              <a:rPr lang="ko-KR" altLang="en-US" sz="2800" dirty="0" smtClean="0"/>
              <a:t>로 전달해서 실행 </a:t>
            </a:r>
            <a:endParaRPr lang="en-US" altLang="ko-KR" sz="28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328" y="4293096"/>
            <a:ext cx="265747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15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412776"/>
            <a:ext cx="808362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2.9 </a:t>
            </a:r>
            <a:r>
              <a:rPr lang="ko-KR" altLang="en-US" sz="6000" dirty="0" smtClean="0"/>
              <a:t> 부분함수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59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Lambda : partial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50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curry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외부 </a:t>
            </a: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 </a:t>
            </a:r>
            <a:r>
              <a:rPr lang="ko-KR" altLang="en-US" sz="2800" dirty="0" err="1" smtClean="0"/>
              <a:t>파라미터와</a:t>
            </a:r>
            <a:r>
              <a:rPr lang="ko-KR" altLang="en-US" sz="2800" dirty="0" smtClean="0"/>
              <a:t> 내부 </a:t>
            </a: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 </a:t>
            </a:r>
            <a:r>
              <a:rPr lang="ko-KR" altLang="en-US" sz="2800" dirty="0" err="1" smtClean="0"/>
              <a:t>파라미터가</a:t>
            </a:r>
            <a:r>
              <a:rPr lang="ko-KR" altLang="en-US" sz="2800" dirty="0" smtClean="0"/>
              <a:t> 순차적으로 호출에 따라 분리해서 계산</a:t>
            </a:r>
            <a:endParaRPr lang="en-US" altLang="ko-KR" sz="2800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645024"/>
            <a:ext cx="34290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6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Curry : partial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43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01008"/>
            <a:ext cx="4505325" cy="295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함수부분호출 </a:t>
            </a:r>
            <a:r>
              <a:rPr lang="en-US" altLang="ko-KR" dirty="0" smtClean="0"/>
              <a:t>: Curry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함수의 인자를 점진적으로 증가하면서 처리하는 법으로 외부함수에서 내부함수로 처리를 위임해서 점진적으로 실행하도록 처리하는 함수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5580112" y="4149080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f11(1) </a:t>
            </a:r>
            <a:r>
              <a:rPr lang="ko-KR" altLang="en-US" dirty="0" smtClean="0"/>
              <a:t>함수 실행하면 </a:t>
            </a:r>
            <a:r>
              <a:rPr lang="en-US" altLang="ko-KR" dirty="0" smtClean="0"/>
              <a:t>g11(2) </a:t>
            </a:r>
            <a:r>
              <a:rPr lang="ko-KR" altLang="en-US" dirty="0" smtClean="0"/>
              <a:t>함수가 실행되고 </a:t>
            </a:r>
            <a:r>
              <a:rPr lang="en-US" altLang="ko-KR" dirty="0" smtClean="0"/>
              <a:t>h11 (3,4,5)</a:t>
            </a:r>
            <a:r>
              <a:rPr lang="ko-KR" altLang="en-US" dirty="0" smtClean="0"/>
              <a:t>가 최종적으로 </a:t>
            </a:r>
            <a:r>
              <a:rPr lang="ko-KR" altLang="en-US" dirty="0" err="1" smtClean="0"/>
              <a:t>실행되여</a:t>
            </a:r>
            <a:r>
              <a:rPr lang="ko-KR" altLang="en-US" dirty="0" smtClean="0"/>
              <a:t> 결과는 </a:t>
            </a:r>
            <a:r>
              <a:rPr lang="en-US" altLang="ko-KR" dirty="0"/>
              <a:t>(</a:t>
            </a:r>
            <a:r>
              <a:rPr lang="en-US" altLang="ko-KR" dirty="0" smtClean="0"/>
              <a:t>1,2,3,4,5)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endCxn id="7" idx="1"/>
          </p:cNvCxnSpPr>
          <p:nvPr/>
        </p:nvCxnSpPr>
        <p:spPr>
          <a:xfrm flipV="1">
            <a:off x="2195736" y="4887744"/>
            <a:ext cx="3384376" cy="7781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611560" y="5454516"/>
            <a:ext cx="1584176" cy="4227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30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functools</a:t>
            </a:r>
            <a:r>
              <a:rPr lang="en-US" altLang="ko-KR" dirty="0" smtClean="0"/>
              <a:t>: partial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76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object class</a:t>
            </a:r>
            <a:r>
              <a:rPr lang="ko-KR" altLang="en-US" dirty="0" smtClean="0"/>
              <a:t>의 위치</a:t>
            </a:r>
            <a:r>
              <a:rPr lang="en-US" altLang="ko-KR" dirty="0" smtClean="0"/>
              <a:t>: __bases__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클래스를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__bases__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가 지정되어 있으면 상속받은 상태 </a:t>
            </a:r>
            <a:endParaRPr lang="en-US" altLang="ko-KR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9000"/>
            <a:ext cx="26384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27588" y="4589048"/>
            <a:ext cx="2160240" cy="1800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4098" idx="1"/>
          </p:cNvCxnSpPr>
          <p:nvPr/>
        </p:nvCxnSpPr>
        <p:spPr>
          <a:xfrm flipV="1">
            <a:off x="3387828" y="4664224"/>
            <a:ext cx="1760236" cy="148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780928"/>
            <a:ext cx="2524125" cy="376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62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37" y="3435085"/>
            <a:ext cx="389572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함수부분 호출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functools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파이썬에서는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functools</a:t>
            </a:r>
            <a:r>
              <a:rPr lang="ko-KR" altLang="en-US" dirty="0" smtClean="0"/>
              <a:t>모듈의 </a:t>
            </a:r>
            <a:r>
              <a:rPr lang="en-US" altLang="ko-KR" dirty="0" smtClean="0"/>
              <a:t>partial </a:t>
            </a:r>
            <a:r>
              <a:rPr lang="ko-KR" altLang="en-US" dirty="0" smtClean="0"/>
              <a:t>함수를 제공해서 함수를 분할하여 처리함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5580112" y="4149080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</a:t>
            </a:r>
            <a:r>
              <a:rPr lang="ko-KR" altLang="en-US" dirty="0" smtClean="0"/>
              <a:t>함수 객체를 생성하고 추가 인자를 받으면 처리</a:t>
            </a:r>
            <a:endParaRPr lang="en-US" altLang="ko-KR" dirty="0" smtClean="0"/>
          </a:p>
          <a:p>
            <a:r>
              <a:rPr lang="en-US" altLang="ko-KR" dirty="0" smtClean="0"/>
              <a:t>(1,2,3,4)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23937" y="4797152"/>
            <a:ext cx="1947863" cy="7200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  <a:endCxn id="7" idx="1"/>
          </p:cNvCxnSpPr>
          <p:nvPr/>
        </p:nvCxnSpPr>
        <p:spPr>
          <a:xfrm flipV="1">
            <a:off x="2771800" y="4749245"/>
            <a:ext cx="2808312" cy="4079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42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412776"/>
            <a:ext cx="808362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2.10 </a:t>
            </a:r>
            <a:r>
              <a:rPr lang="ko-KR" altLang="en-US" sz="6000" dirty="0" smtClean="0"/>
              <a:t> </a:t>
            </a:r>
            <a:r>
              <a:rPr lang="ko-KR" altLang="en-US" sz="6000" dirty="0" err="1" smtClean="0"/>
              <a:t>메모이제이션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8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처리 결과 저장하기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64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동일한 함수 처리시 처리결과 저장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외부 함수에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함수 처리 결과를 저장할 공간을 만들고 내부 함수에서 함수 처리결과를 저장 및 검색할 수 있는 구조를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933056"/>
            <a:ext cx="319087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5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실행함수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19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실행함수를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실행함수는 실제 연산을 할 수 있는 함수를 만든다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152900"/>
            <a:ext cx="29622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56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메모이제이션</a:t>
            </a:r>
            <a:r>
              <a:rPr lang="ko-KR" altLang="en-US" dirty="0" smtClean="0"/>
              <a:t> 함수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실행함수를 </a:t>
            </a:r>
            <a:r>
              <a:rPr lang="ko-KR" altLang="en-US" dirty="0" err="1" smtClean="0"/>
              <a:t>메모이제이션</a:t>
            </a:r>
            <a:r>
              <a:rPr lang="ko-KR" altLang="en-US" dirty="0" smtClean="0"/>
              <a:t> 함수에 전달한 후에 함수를 실행하면 </a:t>
            </a:r>
            <a:r>
              <a:rPr lang="ko-KR" altLang="en-US" dirty="0" err="1" smtClean="0"/>
              <a:t>클로저</a:t>
            </a:r>
            <a:r>
              <a:rPr lang="ko-KR" altLang="en-US" dirty="0" smtClean="0"/>
              <a:t> 환경을 구성하므로 실제 계산이 </a:t>
            </a:r>
            <a:r>
              <a:rPr lang="ko-KR" altLang="en-US" dirty="0" err="1" smtClean="0"/>
              <a:t>반복되는것이</a:t>
            </a:r>
            <a:r>
              <a:rPr lang="ko-KR" altLang="en-US" dirty="0" smtClean="0"/>
              <a:t> 아니라 </a:t>
            </a:r>
            <a:r>
              <a:rPr lang="ko-KR" altLang="en-US" dirty="0" err="1" smtClean="0"/>
              <a:t>빠진부분만</a:t>
            </a:r>
            <a:r>
              <a:rPr lang="ko-KR" altLang="en-US" dirty="0" smtClean="0"/>
              <a:t> 실행처리 됨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73016"/>
            <a:ext cx="38004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6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메모이제이션</a:t>
            </a:r>
            <a:r>
              <a:rPr lang="ko-KR" altLang="en-US" dirty="0" smtClean="0"/>
              <a:t> 함수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메모이제이션을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데코레이터로</a:t>
            </a:r>
            <a:r>
              <a:rPr lang="ko-KR" altLang="en-US" dirty="0" smtClean="0"/>
              <a:t> 처리해도 결과는 동일함</a:t>
            </a:r>
            <a:endParaRPr lang="en-US" altLang="ko-KR" dirty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492896"/>
            <a:ext cx="3581400" cy="392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26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412776"/>
            <a:ext cx="808362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2.10 </a:t>
            </a:r>
            <a:r>
              <a:rPr lang="ko-KR" altLang="en-US" sz="6000" dirty="0" smtClean="0"/>
              <a:t> </a:t>
            </a:r>
            <a:r>
              <a:rPr lang="ko-KR" altLang="en-US" sz="6000" dirty="0" err="1" smtClean="0"/>
              <a:t>고계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82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High </a:t>
            </a:r>
            <a:r>
              <a:rPr lang="en-US" altLang="ko-KR" dirty="0" smtClean="0"/>
              <a:t>Order Function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5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내장 클래스와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구조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 타입은 상속을 받을 때 타입 객체를 바로 받지만 </a:t>
            </a:r>
            <a:r>
              <a:rPr lang="en-US" altLang="ko-KR" dirty="0" smtClean="0"/>
              <a:t>base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클래스를 처리</a:t>
            </a:r>
            <a:endParaRPr lang="en-US" altLang="ko-KR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5220072" y="2996952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/>
              <a:t> </a:t>
            </a:r>
            <a:r>
              <a:rPr lang="ko-KR" altLang="en-US" sz="1400" u="sng" dirty="0" smtClean="0"/>
              <a:t>객체 생성 예시</a:t>
            </a:r>
            <a:endParaRPr lang="ko-KR" altLang="en-US" sz="1400" u="sng" dirty="0"/>
          </a:p>
        </p:txBody>
      </p:sp>
      <p:sp>
        <p:nvSpPr>
          <p:cNvPr id="38" name="직사각형 37"/>
          <p:cNvSpPr/>
          <p:nvPr/>
        </p:nvSpPr>
        <p:spPr>
          <a:xfrm>
            <a:off x="4427984" y="3789039"/>
            <a:ext cx="1368152" cy="2427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820680" y="3789039"/>
            <a:ext cx="1368152" cy="2427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7221896" y="3789039"/>
            <a:ext cx="1368152" cy="2427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572000" y="342900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생</a:t>
            </a:r>
            <a:r>
              <a:rPr lang="ko-KR" altLang="en-US" sz="1400" dirty="0"/>
              <a:t>성</a:t>
            </a:r>
            <a:r>
              <a:rPr lang="ko-KR" altLang="en-US" sz="1400" dirty="0" smtClean="0"/>
              <a:t>클래스</a:t>
            </a:r>
            <a:endParaRPr lang="ko-KR" alt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5940152" y="342900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클래스</a:t>
            </a:r>
            <a:endParaRPr lang="ko-KR" alt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7308304" y="342900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인스턴스</a:t>
            </a:r>
            <a:endParaRPr lang="ko-KR" altLang="en-US" sz="1400" dirty="0"/>
          </a:p>
        </p:txBody>
      </p:sp>
      <p:sp>
        <p:nvSpPr>
          <p:cNvPr id="45" name="직사각형 44"/>
          <p:cNvSpPr/>
          <p:nvPr/>
        </p:nvSpPr>
        <p:spPr>
          <a:xfrm>
            <a:off x="4680012" y="4039748"/>
            <a:ext cx="864096" cy="3600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</a:t>
            </a:r>
            <a:r>
              <a:rPr lang="en-US" altLang="ko-KR" sz="1400" dirty="0" smtClean="0"/>
              <a:t>ype</a:t>
            </a:r>
            <a:endParaRPr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6048164" y="4036809"/>
            <a:ext cx="864096" cy="3600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</a:t>
            </a:r>
            <a:r>
              <a:rPr lang="en-US" altLang="ko-KR" sz="1400" dirty="0" smtClean="0"/>
              <a:t>bject</a:t>
            </a:r>
            <a:endParaRPr lang="ko-KR" altLang="en-US" sz="1400" dirty="0"/>
          </a:p>
        </p:txBody>
      </p:sp>
      <p:sp>
        <p:nvSpPr>
          <p:cNvPr id="50" name="직사각형 49"/>
          <p:cNvSpPr/>
          <p:nvPr/>
        </p:nvSpPr>
        <p:spPr>
          <a:xfrm>
            <a:off x="6048164" y="4869160"/>
            <a:ext cx="864096" cy="3600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list</a:t>
            </a:r>
            <a:endParaRPr lang="ko-KR" altLang="en-US" sz="1400" dirty="0"/>
          </a:p>
        </p:txBody>
      </p:sp>
      <p:sp>
        <p:nvSpPr>
          <p:cNvPr id="52" name="직사각형 51"/>
          <p:cNvSpPr/>
          <p:nvPr/>
        </p:nvSpPr>
        <p:spPr>
          <a:xfrm>
            <a:off x="7524328" y="4869160"/>
            <a:ext cx="864096" cy="3600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mylist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50840"/>
            <a:ext cx="3228975" cy="346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화살표 연결선 3"/>
          <p:cNvCxnSpPr>
            <a:stCxn id="45" idx="3"/>
            <a:endCxn id="49" idx="1"/>
          </p:cNvCxnSpPr>
          <p:nvPr/>
        </p:nvCxnSpPr>
        <p:spPr>
          <a:xfrm flipV="1">
            <a:off x="5544108" y="4216829"/>
            <a:ext cx="504056" cy="293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50" idx="0"/>
          </p:cNvCxnSpPr>
          <p:nvPr/>
        </p:nvCxnSpPr>
        <p:spPr>
          <a:xfrm flipV="1">
            <a:off x="6480212" y="4399788"/>
            <a:ext cx="0" cy="4693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50" idx="3"/>
            <a:endCxn id="52" idx="1"/>
          </p:cNvCxnSpPr>
          <p:nvPr/>
        </p:nvCxnSpPr>
        <p:spPr>
          <a:xfrm>
            <a:off x="6912260" y="5049180"/>
            <a:ext cx="612068" cy="0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45" idx="2"/>
            <a:endCxn id="50" idx="1"/>
          </p:cNvCxnSpPr>
          <p:nvPr/>
        </p:nvCxnSpPr>
        <p:spPr>
          <a:xfrm rot="16200000" flipH="1">
            <a:off x="5255416" y="4256432"/>
            <a:ext cx="649392" cy="936104"/>
          </a:xfrm>
          <a:prstGeom prst="bentConnector2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32040" y="5229200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클래스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 생성</a:t>
            </a:r>
            <a:endParaRPr lang="ko-KR" alt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824634" y="5243100"/>
            <a:ext cx="91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/>
              <a:t>인스턴</a:t>
            </a:r>
            <a:r>
              <a:rPr lang="ko-KR" altLang="en-US" sz="1200" b="1"/>
              <a:t>스</a:t>
            </a:r>
            <a:r>
              <a:rPr lang="ko-KR" altLang="en-US" sz="1200" b="1" smtClean="0"/>
              <a:t>생성</a:t>
            </a:r>
            <a:endParaRPr lang="ko-KR" altLang="en-US" sz="12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98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High Order Function 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98092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ko-KR" altLang="en-US" sz="2800" b="1" dirty="0" err="1" smtClean="0"/>
              <a:t>고계</a:t>
            </a:r>
            <a:r>
              <a:rPr lang="ko-KR" altLang="en-US" sz="2800" b="1" dirty="0" smtClean="0"/>
              <a:t> </a:t>
            </a:r>
            <a:r>
              <a:rPr lang="ko-KR" altLang="en-US" sz="2800" b="1" dirty="0"/>
              <a:t>함수</a:t>
            </a:r>
            <a:r>
              <a:rPr lang="en-US" altLang="ko-KR" sz="2800" b="1" dirty="0"/>
              <a:t>(higher-order function)</a:t>
            </a:r>
            <a:r>
              <a:rPr lang="ko-KR" altLang="en-US" sz="2800" dirty="0"/>
              <a:t>란</a:t>
            </a:r>
            <a:r>
              <a:rPr lang="en-US" altLang="ko-KR" sz="2800" dirty="0"/>
              <a:t>, </a:t>
            </a:r>
            <a:r>
              <a:rPr lang="ko-KR" altLang="en-US" sz="2800" dirty="0"/>
              <a:t>함수를 다루는 함수를 </a:t>
            </a:r>
            <a:r>
              <a:rPr lang="ko-KR" altLang="en-US" sz="2800" dirty="0" smtClean="0"/>
              <a:t>뜻하며</a:t>
            </a:r>
            <a:r>
              <a:rPr lang="en-US" altLang="ko-KR" sz="2800" dirty="0" smtClean="0"/>
              <a:t>, </a:t>
            </a:r>
          </a:p>
          <a:p>
            <a:pPr marL="662940" lvl="1" indent="-342900" fontAlgn="base">
              <a:buFont typeface="Wingdings" panose="05000000000000000000" pitchFamily="2" charset="2"/>
              <a:buChar char="§"/>
            </a:pPr>
            <a:r>
              <a:rPr lang="ko-KR" altLang="en-US" sz="2500" dirty="0" smtClean="0">
                <a:latin typeface="+mn-ea"/>
              </a:rPr>
              <a:t>인자로 전달 </a:t>
            </a:r>
            <a:r>
              <a:rPr lang="en-US" altLang="ko-KR" sz="2500" dirty="0" smtClean="0">
                <a:latin typeface="+mn-ea"/>
              </a:rPr>
              <a:t>: </a:t>
            </a:r>
            <a:r>
              <a:rPr lang="ko-KR" altLang="en-US" sz="2500" dirty="0" smtClean="0">
                <a:latin typeface="+mn-ea"/>
              </a:rPr>
              <a:t>정수를 </a:t>
            </a:r>
            <a:r>
              <a:rPr lang="ko-KR" altLang="en-US" sz="2500" dirty="0">
                <a:latin typeface="+mn-ea"/>
              </a:rPr>
              <a:t>함수의 인수로 전달할 수 있듯이 어떤 함수도 다른 함수의 인수로 전달할 수 있다</a:t>
            </a:r>
            <a:r>
              <a:rPr lang="en-US" altLang="ko-KR" sz="2500" dirty="0" smtClean="0">
                <a:latin typeface="+mn-ea"/>
              </a:rPr>
              <a:t>.</a:t>
            </a:r>
          </a:p>
          <a:p>
            <a:pPr marL="662940" lvl="1" indent="-342900" fontAlgn="base">
              <a:buFont typeface="Wingdings" panose="05000000000000000000" pitchFamily="2" charset="2"/>
              <a:buChar char="§"/>
            </a:pPr>
            <a:r>
              <a:rPr lang="ko-KR" altLang="en-US" sz="2500" dirty="0" smtClean="0">
                <a:latin typeface="+mn-ea"/>
              </a:rPr>
              <a:t>결과로 전달 </a:t>
            </a:r>
            <a:r>
              <a:rPr lang="en-US" altLang="ko-KR" sz="2500" dirty="0" smtClean="0">
                <a:latin typeface="+mn-ea"/>
              </a:rPr>
              <a:t>: </a:t>
            </a:r>
            <a:r>
              <a:rPr lang="ko-KR" altLang="en-US" sz="2500" dirty="0" smtClean="0">
                <a:latin typeface="+mn-ea"/>
              </a:rPr>
              <a:t>마찬가지로 </a:t>
            </a:r>
            <a:r>
              <a:rPr lang="ko-KR" altLang="en-US" sz="2500" dirty="0">
                <a:latin typeface="+mn-ea"/>
              </a:rPr>
              <a:t>함수의 결과 값으로 정수를 반환할 수 있듯이 함수를 </a:t>
            </a:r>
            <a:r>
              <a:rPr lang="ko-KR" altLang="en-US" sz="2500" dirty="0" smtClean="0">
                <a:latin typeface="+mn-ea"/>
              </a:rPr>
              <a:t>반환도 가능</a:t>
            </a:r>
            <a:endParaRPr lang="ko-KR" altLang="en-US" sz="250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9865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인자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결과 값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52736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ko-KR" altLang="en-US" sz="2800" dirty="0" err="1" smtClean="0"/>
              <a:t>고계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함수</a:t>
            </a:r>
            <a:r>
              <a:rPr lang="en-US" altLang="ko-KR" sz="2800" dirty="0"/>
              <a:t>(higher-order function)</a:t>
            </a:r>
            <a:r>
              <a:rPr lang="ko-KR" altLang="en-US" sz="2800" dirty="0"/>
              <a:t>란</a:t>
            </a:r>
            <a:r>
              <a:rPr lang="en-US" altLang="ko-KR" sz="2800" dirty="0"/>
              <a:t>, </a:t>
            </a:r>
            <a:r>
              <a:rPr lang="ko-KR" altLang="en-US" sz="2800" dirty="0"/>
              <a:t>함수를 다루는 함수를 </a:t>
            </a:r>
            <a:r>
              <a:rPr lang="ko-KR" altLang="en-US" sz="2800" dirty="0" smtClean="0"/>
              <a:t>뜻하며</a:t>
            </a:r>
            <a:r>
              <a:rPr lang="en-US" altLang="ko-KR" sz="2800" dirty="0" smtClean="0"/>
              <a:t>,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01008"/>
            <a:ext cx="331236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36542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Map</a:t>
            </a:r>
            <a:r>
              <a:rPr lang="ko-KR" altLang="en-US" dirty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08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ap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altLang="ko-KR" sz="2800" dirty="0"/>
              <a:t>map(f, </a:t>
            </a:r>
            <a:r>
              <a:rPr lang="en-US" altLang="ko-KR" sz="2800" dirty="0" err="1"/>
              <a:t>iterable</a:t>
            </a:r>
            <a:r>
              <a:rPr lang="en-US" altLang="ko-KR" sz="2800" dirty="0"/>
              <a:t>)</a:t>
            </a:r>
            <a:r>
              <a:rPr lang="ko-KR" altLang="en-US" sz="2800" dirty="0"/>
              <a:t>은 함수</a:t>
            </a:r>
            <a:r>
              <a:rPr lang="en-US" altLang="ko-KR" sz="2800" dirty="0"/>
              <a:t>(f)</a:t>
            </a:r>
            <a:r>
              <a:rPr lang="ko-KR" altLang="en-US" sz="2800" dirty="0"/>
              <a:t>와 </a:t>
            </a:r>
            <a:r>
              <a:rPr lang="ko-KR" altLang="en-US" sz="2800" dirty="0" err="1"/>
              <a:t>반복가능한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자료형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iterable</a:t>
            </a:r>
            <a:r>
              <a:rPr lang="en-US" altLang="ko-KR" sz="2800" dirty="0"/>
              <a:t>)</a:t>
            </a:r>
            <a:r>
              <a:rPr lang="ko-KR" altLang="en-US" sz="2800" dirty="0"/>
              <a:t>을 입력으로 받아 입력 </a:t>
            </a:r>
            <a:r>
              <a:rPr lang="ko-KR" altLang="en-US" sz="2800" dirty="0" err="1"/>
              <a:t>자료형의</a:t>
            </a:r>
            <a:r>
              <a:rPr lang="ko-KR" altLang="en-US" sz="2800" dirty="0"/>
              <a:t> 각각의 요소가 함수 </a:t>
            </a:r>
            <a:r>
              <a:rPr lang="en-US" altLang="ko-KR" sz="2800" dirty="0"/>
              <a:t>f</a:t>
            </a:r>
            <a:r>
              <a:rPr lang="ko-KR" altLang="en-US" sz="2800" dirty="0"/>
              <a:t>에 의해 수행된 결과를 묶어서 </a:t>
            </a:r>
            <a:r>
              <a:rPr lang="ko-KR" altLang="en-US" sz="2800" dirty="0" err="1"/>
              <a:t>리턴하는</a:t>
            </a:r>
            <a:r>
              <a:rPr lang="ko-KR" altLang="en-US" sz="2800" dirty="0"/>
              <a:t> 함수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17032"/>
            <a:ext cx="318135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1728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ap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버전 변경사항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altLang="ko-KR" sz="2800" dirty="0" smtClean="0">
                <a:latin typeface="+mn-ea"/>
              </a:rPr>
              <a:t> map </a:t>
            </a:r>
            <a:r>
              <a:rPr lang="ko-KR" altLang="en-US" sz="2800" dirty="0" smtClean="0">
                <a:latin typeface="+mn-ea"/>
              </a:rPr>
              <a:t>처리결과도 객체로 변경되어 </a:t>
            </a:r>
            <a:r>
              <a:rPr lang="en-US" altLang="ko-KR" sz="2800" dirty="0" smtClean="0">
                <a:latin typeface="+mn-ea"/>
              </a:rPr>
              <a:t>list</a:t>
            </a:r>
            <a:r>
              <a:rPr lang="ko-KR" altLang="en-US" sz="2800" dirty="0" smtClean="0">
                <a:latin typeface="+mn-ea"/>
              </a:rPr>
              <a:t>로 전환해야 함</a:t>
            </a:r>
            <a:endParaRPr lang="ko-KR" altLang="en-US" sz="2800" dirty="0"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13592"/>
              </p:ext>
            </p:extLst>
          </p:nvPr>
        </p:nvGraphicFramePr>
        <p:xfrm>
          <a:off x="612775" y="3225783"/>
          <a:ext cx="8153400" cy="2939520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48992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8992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①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map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8800"/>
                          </a:solidFill>
                          <a:effectLst/>
                        </a:rPr>
                        <a:t>'PapayaWhip'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map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8800"/>
                          </a:solidFill>
                          <a:effectLst/>
                        </a:rPr>
                        <a:t>'PapayaWhip'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992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②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map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None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8800"/>
                          </a:solidFill>
                          <a:effectLst/>
                        </a:rPr>
                        <a:t>'PapayaWhip'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8800"/>
                          </a:solidFill>
                          <a:effectLst/>
                        </a:rPr>
                        <a:t>'PapayaWhip'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992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③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map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lambda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: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1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range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42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1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x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range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42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)]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992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④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map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):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i="1">
                          <a:effectLst/>
                        </a:rPr>
                        <a:t>no change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992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⑤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map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)]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i="1" dirty="0">
                          <a:effectLst/>
                        </a:rPr>
                        <a:t>no change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6032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reduce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54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reduce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버전변경사항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5273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800" dirty="0"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reduce </a:t>
            </a:r>
            <a:r>
              <a:rPr lang="ko-KR" altLang="en-US" sz="2800" dirty="0" smtClean="0">
                <a:latin typeface="+mn-ea"/>
              </a:rPr>
              <a:t>함수를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en-US" altLang="ko-KR" sz="2800" dirty="0" err="1" smtClean="0">
                <a:latin typeface="+mn-ea"/>
              </a:rPr>
              <a:t>functools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모듈 내의 함수로 전환 됨 </a:t>
            </a:r>
            <a:endParaRPr lang="ko-KR" altLang="en-US" sz="2800" dirty="0"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48090"/>
              </p:ext>
            </p:extLst>
          </p:nvPr>
        </p:nvGraphicFramePr>
        <p:xfrm>
          <a:off x="612775" y="3571040"/>
          <a:ext cx="8153400" cy="1586152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57678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09370">
                <a:tc>
                  <a:txBody>
                    <a:bodyPr/>
                    <a:lstStyle/>
                    <a:p>
                      <a:pPr algn="ctr" fontAlgn="base"/>
                      <a:endParaRPr lang="ko-KR" altLang="en-US" sz="1000" b="0" i="0">
                        <a:solidFill>
                          <a:srgbClr val="222222"/>
                        </a:solidFill>
                        <a:effectLst/>
                        <a:latin typeface="Arial Unicode MS"/>
                      </a:endParaRP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reduce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b="0" i="0" dirty="0">
                          <a:solidFill>
                            <a:srgbClr val="000088"/>
                          </a:solidFill>
                          <a:effectLst/>
                          <a:latin typeface="Consolas"/>
                        </a:rPr>
                        <a:t>from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 </a:t>
                      </a:r>
                      <a:r>
                        <a:rPr lang="en-US" sz="1000" b="0" i="0" dirty="0" err="1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functools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 </a:t>
                      </a:r>
                      <a:r>
                        <a:rPr lang="en-US" sz="1000" b="0" i="0" dirty="0">
                          <a:solidFill>
                            <a:srgbClr val="000088"/>
                          </a:solidFill>
                          <a:effectLst/>
                          <a:latin typeface="Consolas"/>
                        </a:rPr>
                        <a:t>import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 reduce</a:t>
                      </a:r>
                      <a:b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</a:b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reduce</a:t>
                      </a:r>
                      <a:r>
                        <a:rPr lang="en-US" sz="1000" b="0" i="0" dirty="0">
                          <a:solidFill>
                            <a:srgbClr val="666600"/>
                          </a:solidFill>
                          <a:effectLst/>
                          <a:latin typeface="Consolas"/>
                        </a:rPr>
                        <a:t>(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a</a:t>
                      </a:r>
                      <a:r>
                        <a:rPr lang="en-US" sz="1000" b="0" i="0" dirty="0">
                          <a:solidFill>
                            <a:srgbClr val="666600"/>
                          </a:solidFill>
                          <a:effectLst/>
                          <a:latin typeface="Consolas"/>
                        </a:rPr>
                        <a:t>,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 b</a:t>
                      </a:r>
                      <a:r>
                        <a:rPr lang="en-US" sz="1000" b="0" i="0" dirty="0">
                          <a:solidFill>
                            <a:srgbClr val="666600"/>
                          </a:solidFill>
                          <a:effectLst/>
                          <a:latin typeface="Consolas"/>
                        </a:rPr>
                        <a:t>,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 c</a:t>
                      </a:r>
                      <a:r>
                        <a:rPr lang="en-US" sz="1000" b="0" i="0" dirty="0">
                          <a:solidFill>
                            <a:srgbClr val="666600"/>
                          </a:solidFill>
                          <a:effectLst/>
                          <a:latin typeface="Consolas"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148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reduce </a:t>
            </a:r>
            <a:r>
              <a:rPr lang="ko-KR" altLang="en-US" dirty="0" smtClean="0"/>
              <a:t>함수 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altLang="ko-KR" sz="2800" dirty="0"/>
              <a:t>reduce(f, </a:t>
            </a:r>
            <a:r>
              <a:rPr lang="en-US" altLang="ko-KR" sz="2800" dirty="0" err="1"/>
              <a:t>iterable</a:t>
            </a:r>
            <a:r>
              <a:rPr lang="en-US" altLang="ko-KR" sz="2800" dirty="0"/>
              <a:t>)</a:t>
            </a:r>
            <a:r>
              <a:rPr lang="ko-KR" altLang="en-US" sz="2800" dirty="0"/>
              <a:t>은 함수</a:t>
            </a:r>
            <a:r>
              <a:rPr lang="en-US" altLang="ko-KR" sz="2800" dirty="0"/>
              <a:t>(f)</a:t>
            </a:r>
            <a:r>
              <a:rPr lang="ko-KR" altLang="en-US" sz="2800" dirty="0"/>
              <a:t>와 </a:t>
            </a:r>
            <a:r>
              <a:rPr lang="ko-KR" altLang="en-US" sz="2800" dirty="0" err="1"/>
              <a:t>반복가능한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자료형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iterable</a:t>
            </a:r>
            <a:r>
              <a:rPr lang="en-US" altLang="ko-KR" sz="2800" dirty="0"/>
              <a:t>)</a:t>
            </a:r>
            <a:r>
              <a:rPr lang="ko-KR" altLang="en-US" sz="2800" dirty="0"/>
              <a:t>을 입력으로 받아 입력 </a:t>
            </a:r>
            <a:r>
              <a:rPr lang="ko-KR" altLang="en-US" sz="2800" dirty="0" err="1"/>
              <a:t>자료형의</a:t>
            </a:r>
            <a:r>
              <a:rPr lang="ko-KR" altLang="en-US" sz="2800" dirty="0"/>
              <a:t> 각각의 요소가 함수 </a:t>
            </a:r>
            <a:r>
              <a:rPr lang="en-US" altLang="ko-KR" sz="2800" dirty="0"/>
              <a:t>f</a:t>
            </a:r>
            <a:r>
              <a:rPr lang="ko-KR" altLang="en-US" sz="2800" dirty="0"/>
              <a:t>에 의해 수행된 결과를 </a:t>
            </a:r>
            <a:r>
              <a:rPr lang="ko-KR" altLang="en-US" sz="2800" dirty="0" err="1"/>
              <a:t>리턴하는</a:t>
            </a:r>
            <a:r>
              <a:rPr lang="ko-KR" altLang="en-US" sz="2800" dirty="0"/>
              <a:t> 함수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30" y="3645024"/>
            <a:ext cx="345757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237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140968"/>
            <a:ext cx="378142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61739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filter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3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filter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7281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800" dirty="0" smtClean="0"/>
              <a:t>filter(f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iterable</a:t>
            </a:r>
            <a:r>
              <a:rPr lang="en-US" altLang="ko-KR" sz="2800" dirty="0"/>
              <a:t>)</a:t>
            </a:r>
            <a:r>
              <a:rPr lang="ko-KR" altLang="en-US" sz="2800" dirty="0"/>
              <a:t>은 함수</a:t>
            </a:r>
            <a:r>
              <a:rPr lang="en-US" altLang="ko-KR" sz="2800" dirty="0"/>
              <a:t>(f)</a:t>
            </a:r>
            <a:r>
              <a:rPr lang="ko-KR" altLang="en-US" sz="2800" dirty="0"/>
              <a:t>와 </a:t>
            </a:r>
            <a:r>
              <a:rPr lang="ko-KR" altLang="en-US" sz="2800" dirty="0" err="1"/>
              <a:t>반복가능한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자료형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iterable</a:t>
            </a:r>
            <a:r>
              <a:rPr lang="en-US" altLang="ko-KR" sz="2800" dirty="0"/>
              <a:t>)</a:t>
            </a:r>
            <a:r>
              <a:rPr lang="ko-KR" altLang="en-US" sz="2800" dirty="0"/>
              <a:t>을 입력으로 받아 </a:t>
            </a:r>
            <a:r>
              <a:rPr lang="ko-KR" altLang="en-US" sz="2800" dirty="0" smtClean="0"/>
              <a:t>함수 </a:t>
            </a:r>
            <a:r>
              <a:rPr lang="en-US" altLang="ko-KR" sz="2800" dirty="0"/>
              <a:t>f</a:t>
            </a:r>
            <a:r>
              <a:rPr lang="ko-KR" altLang="en-US" sz="2800" dirty="0"/>
              <a:t>에 의해 수행된 </a:t>
            </a:r>
            <a:r>
              <a:rPr lang="ko-KR" altLang="en-US" sz="2800" dirty="0" smtClean="0"/>
              <a:t>결과 즉 </a:t>
            </a:r>
            <a:r>
              <a:rPr lang="en-US" altLang="ko-KR" sz="2800" dirty="0" smtClean="0"/>
              <a:t>filter</a:t>
            </a:r>
            <a:r>
              <a:rPr lang="ko-KR" altLang="en-US" sz="2800" dirty="0" smtClean="0"/>
              <a:t>된 결과를 </a:t>
            </a:r>
            <a:r>
              <a:rPr lang="ko-KR" altLang="en-US" sz="2800" dirty="0" err="1"/>
              <a:t>리턴하는</a:t>
            </a:r>
            <a:r>
              <a:rPr lang="ko-KR" altLang="en-US" sz="2800" dirty="0"/>
              <a:t> 함수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73016"/>
            <a:ext cx="3476625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856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연산자</a:t>
            </a:r>
            <a:r>
              <a:rPr lang="en-US" altLang="ko-KR" dirty="0" smtClean="0"/>
              <a:t>(.)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29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filter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버전 주요 변경 사항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7281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처리결과가 객체로 변경되어 </a:t>
            </a:r>
            <a:r>
              <a:rPr lang="en-US" altLang="ko-KR" sz="2800" dirty="0" smtClean="0">
                <a:latin typeface="+mn-ea"/>
              </a:rPr>
              <a:t>list</a:t>
            </a:r>
            <a:r>
              <a:rPr lang="ko-KR" altLang="en-US" sz="2800" dirty="0" smtClean="0">
                <a:latin typeface="+mn-ea"/>
              </a:rPr>
              <a:t>로 변경해서 처리하면 됨</a:t>
            </a:r>
            <a:endParaRPr lang="ko-KR" altLang="en-US" sz="2800" dirty="0"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0991"/>
              </p:ext>
            </p:extLst>
          </p:nvPr>
        </p:nvGraphicFramePr>
        <p:xfrm>
          <a:off x="612775" y="3225783"/>
          <a:ext cx="8153400" cy="2723496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①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filter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filter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②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filter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i="1">
                          <a:effectLst/>
                        </a:rPr>
                        <a:t>no change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③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filter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None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if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]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④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t-IT" sz="1000" dirty="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it-IT" sz="1000" dirty="0">
                          <a:solidFill>
                            <a:srgbClr val="000000"/>
                          </a:solidFill>
                          <a:effectLst/>
                        </a:rPr>
                        <a:t> i </a:t>
                      </a:r>
                      <a:r>
                        <a:rPr lang="it-IT" sz="1000" dirty="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it-IT" sz="1000" dirty="0">
                          <a:solidFill>
                            <a:srgbClr val="000000"/>
                          </a:solidFill>
                          <a:effectLst/>
                        </a:rPr>
                        <a:t> filter</a:t>
                      </a:r>
                      <a:r>
                        <a:rPr lang="it-IT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it-IT" sz="1000" dirty="0">
                          <a:solidFill>
                            <a:srgbClr val="000088"/>
                          </a:solidFill>
                          <a:effectLst/>
                        </a:rPr>
                        <a:t>None</a:t>
                      </a:r>
                      <a:r>
                        <a:rPr lang="it-IT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it-IT" sz="1000" dirty="0">
                          <a:solidFill>
                            <a:srgbClr val="000000"/>
                          </a:solidFill>
                          <a:effectLst/>
                        </a:rPr>
                        <a:t> a_sequence</a:t>
                      </a:r>
                      <a:r>
                        <a:rPr lang="it-IT" sz="1000" dirty="0">
                          <a:solidFill>
                            <a:srgbClr val="666600"/>
                          </a:solidFill>
                          <a:effectLst/>
                        </a:rPr>
                        <a:t>):</a:t>
                      </a:r>
                      <a:endParaRPr lang="it-IT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i="1">
                          <a:effectLst/>
                        </a:rPr>
                        <a:t>no change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⑤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filter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)]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i="1" dirty="0">
                          <a:effectLst/>
                        </a:rPr>
                        <a:t>no change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96034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412776"/>
            <a:ext cx="808362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2.11Nested </a:t>
            </a:r>
            <a:r>
              <a:rPr lang="ko-KR" altLang="en-US" sz="6000" dirty="0" smtClean="0"/>
              <a:t>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82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Nested Function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8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함수를 내부함수 정</a:t>
            </a:r>
            <a:r>
              <a:rPr lang="ko-KR" altLang="en-US" dirty="0"/>
              <a:t>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628800"/>
            <a:ext cx="8229600" cy="1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 내부에 함수를 정의해서 사용하는 함수를 내부 함수라고 하고 </a:t>
            </a:r>
            <a:r>
              <a:rPr lang="ko-KR" altLang="en-US" dirty="0" err="1" smtClean="0"/>
              <a:t>원함수를</a:t>
            </a:r>
            <a:r>
              <a:rPr lang="ko-KR" altLang="en-US" dirty="0" smtClean="0"/>
              <a:t> 외부함수라고 함</a:t>
            </a:r>
            <a:endParaRPr lang="en-US" altLang="ko-KR" dirty="0" smtClean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005064"/>
            <a:ext cx="31242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05992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내부에서만 내부함수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내부에 함수를 정의하고 함수 내부에서 실행하여 처리</a:t>
            </a:r>
            <a:endParaRPr lang="ko-KR" altLang="en-US" dirty="0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15953"/>
            <a:ext cx="37719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25995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내부 함수를 외부로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9008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외부함수에 정의된 자유변수를 내부함수에서 활용하여 처리 가능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내부함수에서 갱신할 경우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타입이 사용 해야 함</a:t>
            </a:r>
            <a:endParaRPr lang="ko-KR" altLang="en-US" dirty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789040"/>
            <a:ext cx="34099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25549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412776"/>
            <a:ext cx="808362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2.12 </a:t>
            </a:r>
            <a:r>
              <a:rPr lang="ko-KR" altLang="en-US" sz="6000" dirty="0" smtClean="0"/>
              <a:t> 함수 </a:t>
            </a:r>
            <a:r>
              <a:rPr lang="ko-KR" altLang="en-US" sz="6000" dirty="0" err="1" smtClean="0"/>
              <a:t>클로저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82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Closure context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31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– Closure </a:t>
            </a:r>
            <a:r>
              <a:rPr lang="ko-KR" altLang="en-US" dirty="0"/>
              <a:t>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외부함수 내의 자유변수를 내부함수에서 사용하면 기존 외부함수도 내부함수가 종료 시까지 같이 지속된다</a:t>
            </a:r>
            <a:r>
              <a:rPr lang="en-US" altLang="ko-KR" sz="2200" dirty="0" smtClean="0">
                <a:latin typeface="+mn-ea"/>
              </a:rPr>
              <a:t>.</a:t>
            </a:r>
            <a:endParaRPr lang="en-US" altLang="ko-KR" sz="2200" dirty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함수 단위의 </a:t>
            </a:r>
            <a:r>
              <a:rPr lang="en-US" altLang="ko-KR" sz="2200" dirty="0" smtClean="0">
                <a:latin typeface="+mn-ea"/>
              </a:rPr>
              <a:t>variable scope </a:t>
            </a:r>
            <a:r>
              <a:rPr lang="ko-KR" altLang="en-US" sz="2200" dirty="0" smtClean="0">
                <a:latin typeface="+mn-ea"/>
              </a:rPr>
              <a:t>위반이지만 현재 함수형 언어에서는 함수 내의 변수를 공유하여 처리할 수 있도록 구성하여 처리할 수 있도록 구성이 가능하다</a:t>
            </a:r>
            <a:r>
              <a:rPr lang="en-US" altLang="ko-KR" sz="2200" dirty="0" smtClean="0">
                <a:latin typeface="+mn-ea"/>
              </a:rPr>
              <a:t>.</a:t>
            </a:r>
          </a:p>
          <a:p>
            <a:pPr marL="457200" lvl="1" indent="0" fontAlgn="base">
              <a:buNone/>
            </a:pPr>
            <a:endParaRPr lang="ko-KR" altLang="en-US" sz="2200" dirty="0"/>
          </a:p>
          <a:p>
            <a:endParaRPr lang="ko-KR" altLang="en-US" sz="22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11560" y="4605636"/>
            <a:ext cx="4930829" cy="1974704"/>
            <a:chOff x="937352" y="4283804"/>
            <a:chExt cx="7379064" cy="2416914"/>
          </a:xfrm>
        </p:grpSpPr>
        <p:sp>
          <p:nvSpPr>
            <p:cNvPr id="4" name="직사각형 3"/>
            <p:cNvSpPr/>
            <p:nvPr/>
          </p:nvSpPr>
          <p:spPr>
            <a:xfrm>
              <a:off x="971600" y="4653136"/>
              <a:ext cx="3816424" cy="1800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87216" y="5565533"/>
              <a:ext cx="2340768" cy="6717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7352" y="4283804"/>
              <a:ext cx="1296144" cy="316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외부함수</a:t>
              </a:r>
              <a:endParaRPr lang="ko-KR" altLang="en-US" sz="12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80456" y="5111025"/>
              <a:ext cx="1296144" cy="316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</a:t>
              </a:r>
              <a:r>
                <a:rPr lang="ko-KR" altLang="en-US" sz="1200" dirty="0"/>
                <a:t>부</a:t>
              </a:r>
              <a:r>
                <a:rPr lang="ko-KR" altLang="en-US" sz="1200" dirty="0" smtClean="0"/>
                <a:t>함수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156176" y="4365104"/>
              <a:ext cx="2160240" cy="6074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외부함수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이름공간</a:t>
              </a:r>
              <a:endParaRPr lang="ko-KR" altLang="en-US" sz="1200" dirty="0"/>
            </a:p>
          </p:txBody>
        </p:sp>
        <p:cxnSp>
          <p:nvCxnSpPr>
            <p:cNvPr id="11" name="꺾인 연결선 10"/>
            <p:cNvCxnSpPr>
              <a:stCxn id="5" idx="3"/>
              <a:endCxn id="9" idx="1"/>
            </p:cNvCxnSpPr>
            <p:nvPr/>
          </p:nvCxnSpPr>
          <p:spPr>
            <a:xfrm>
              <a:off x="4427984" y="5901423"/>
              <a:ext cx="1721296" cy="495584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 12"/>
            <p:cNvCxnSpPr>
              <a:stCxn id="5" idx="3"/>
              <a:endCxn id="8" idx="2"/>
            </p:cNvCxnSpPr>
            <p:nvPr/>
          </p:nvCxnSpPr>
          <p:spPr>
            <a:xfrm flipV="1">
              <a:off x="4427984" y="4972526"/>
              <a:ext cx="2808312" cy="928897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/>
            <p:nvPr/>
          </p:nvSpPr>
          <p:spPr>
            <a:xfrm>
              <a:off x="6149280" y="6093296"/>
              <a:ext cx="2160240" cy="6074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내부함수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이름공간</a:t>
              </a:r>
              <a:endParaRPr lang="ko-KR" altLang="en-US" sz="1200" dirty="0"/>
            </a:p>
          </p:txBody>
        </p:sp>
        <p:cxnSp>
          <p:nvCxnSpPr>
            <p:cNvPr id="16" name="꺾인 연결선 15"/>
            <p:cNvCxnSpPr>
              <a:stCxn id="4" idx="3"/>
              <a:endCxn id="8" idx="1"/>
            </p:cNvCxnSpPr>
            <p:nvPr/>
          </p:nvCxnSpPr>
          <p:spPr>
            <a:xfrm flipV="1">
              <a:off x="4788024" y="4668815"/>
              <a:ext cx="1368152" cy="884421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396820" y="407707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Closure context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940152" y="5042642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내부함수 변수 검색 순서는 내부함수 이름공간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외부함수 이름공간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9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– Closure context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내부 함수를 함수의 결과로 외부에 전달 할 경우 </a:t>
            </a:r>
            <a:endParaRPr lang="en-US" altLang="ko-KR" sz="28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Closure </a:t>
            </a:r>
            <a:r>
              <a:rPr lang="ko-KR" altLang="en-US" sz="2800" dirty="0" smtClean="0">
                <a:latin typeface="+mn-ea"/>
              </a:rPr>
              <a:t>환경 확인 하는 법</a:t>
            </a:r>
            <a:endParaRPr lang="ko-KR" altLang="en-US" sz="2800" dirty="0"/>
          </a:p>
          <a:p>
            <a:pPr marL="0" indent="0">
              <a:buNone/>
            </a:pPr>
            <a:endParaRPr lang="ko-KR" altLang="en-US" sz="2200" dirty="0"/>
          </a:p>
        </p:txBody>
      </p:sp>
      <p:grpSp>
        <p:nvGrpSpPr>
          <p:cNvPr id="28" name="그룹 27"/>
          <p:cNvGrpSpPr/>
          <p:nvPr/>
        </p:nvGrpSpPr>
        <p:grpSpPr>
          <a:xfrm>
            <a:off x="737726" y="3415598"/>
            <a:ext cx="7632848" cy="2232248"/>
            <a:chOff x="1043608" y="3284984"/>
            <a:chExt cx="7632848" cy="2520280"/>
          </a:xfrm>
        </p:grpSpPr>
        <p:sp>
          <p:nvSpPr>
            <p:cNvPr id="10" name="직사각형 9"/>
            <p:cNvSpPr/>
            <p:nvPr/>
          </p:nvSpPr>
          <p:spPr>
            <a:xfrm>
              <a:off x="3347864" y="3284984"/>
              <a:ext cx="2736304" cy="1080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__closure__</a:t>
              </a:r>
              <a:endParaRPr lang="ko-KR" altLang="en-US" sz="1600" b="1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32854" y="4725144"/>
              <a:ext cx="2736304" cy="1080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 </a:t>
              </a:r>
              <a:r>
                <a:rPr lang="en-US" altLang="ko-KR" sz="1600" b="1" dirty="0" err="1" smtClean="0"/>
                <a:t>func_closure</a:t>
              </a:r>
              <a:endParaRPr lang="ko-KR" altLang="en-US" sz="1600" b="1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43608" y="3933056"/>
              <a:ext cx="1584176" cy="11521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Closure</a:t>
              </a:r>
            </a:p>
            <a:p>
              <a:pPr algn="ctr"/>
              <a:r>
                <a:rPr lang="en-US" altLang="ko-KR" sz="1600" b="1" dirty="0" smtClean="0"/>
                <a:t>context</a:t>
              </a:r>
              <a:endParaRPr lang="ko-KR" altLang="en-US" sz="1600" b="1" dirty="0"/>
            </a:p>
          </p:txBody>
        </p:sp>
        <p:cxnSp>
          <p:nvCxnSpPr>
            <p:cNvPr id="15" name="꺾인 연결선 14"/>
            <p:cNvCxnSpPr/>
            <p:nvPr/>
          </p:nvCxnSpPr>
          <p:spPr>
            <a:xfrm flipV="1">
              <a:off x="2618453" y="3825044"/>
              <a:ext cx="720080" cy="68407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8"/>
            <p:cNvCxnSpPr>
              <a:stCxn id="12" idx="3"/>
              <a:endCxn id="17" idx="1"/>
            </p:cNvCxnSpPr>
            <p:nvPr/>
          </p:nvCxnSpPr>
          <p:spPr>
            <a:xfrm>
              <a:off x="2627784" y="4509120"/>
              <a:ext cx="705070" cy="75608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6804248" y="3825044"/>
              <a:ext cx="1872208" cy="15481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 smtClean="0"/>
                <a:t>cell_contents</a:t>
              </a:r>
              <a:endParaRPr lang="ko-KR" altLang="en-US" sz="1600" dirty="0"/>
            </a:p>
          </p:txBody>
        </p:sp>
        <p:cxnSp>
          <p:nvCxnSpPr>
            <p:cNvPr id="25" name="꺾인 연결선 24"/>
            <p:cNvCxnSpPr>
              <a:stCxn id="10" idx="3"/>
              <a:endCxn id="23" idx="1"/>
            </p:cNvCxnSpPr>
            <p:nvPr/>
          </p:nvCxnSpPr>
          <p:spPr>
            <a:xfrm>
              <a:off x="6084168" y="3825044"/>
              <a:ext cx="720080" cy="77408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/>
            <p:nvPr/>
          </p:nvCxnSpPr>
          <p:spPr>
            <a:xfrm flipV="1">
              <a:off x="6078489" y="4599130"/>
              <a:ext cx="735090" cy="66607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52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.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.(</a:t>
            </a:r>
            <a:r>
              <a:rPr lang="ko-KR" altLang="en-US" dirty="0" smtClean="0"/>
              <a:t>객체연산자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속성 조회를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</a:t>
            </a:r>
            <a:r>
              <a:rPr lang="ko-KR" altLang="en-US" dirty="0" smtClean="0"/>
              <a:t>를 호출해서 처리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573016"/>
            <a:ext cx="3609975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9776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Closure : </a:t>
            </a:r>
            <a:r>
              <a:rPr lang="ko-KR" altLang="en-US" dirty="0" smtClean="0"/>
              <a:t>자유변수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자유변수란 외부함수의 로컬변수에 있는 변수</a:t>
            </a:r>
            <a:endParaRPr lang="ko-KR" altLang="en-US" sz="2800" dirty="0">
              <a:latin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06288" y="3008108"/>
            <a:ext cx="5505872" cy="3168352"/>
            <a:chOff x="1213062" y="2996952"/>
            <a:chExt cx="5505872" cy="3168352"/>
          </a:xfrm>
        </p:grpSpPr>
        <p:grpSp>
          <p:nvGrpSpPr>
            <p:cNvPr id="15" name="그룹 14"/>
            <p:cNvGrpSpPr/>
            <p:nvPr/>
          </p:nvGrpSpPr>
          <p:grpSpPr>
            <a:xfrm>
              <a:off x="2746754" y="4359245"/>
              <a:ext cx="3888432" cy="1368152"/>
              <a:chOff x="2699792" y="3789040"/>
              <a:chExt cx="3888432" cy="180020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2699792" y="4653136"/>
                <a:ext cx="1521560" cy="9361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외부함수</a:t>
                </a:r>
                <a:endParaRPr lang="en-US" altLang="ko-KR" dirty="0" smtClean="0"/>
              </a:p>
              <a:p>
                <a:pPr algn="ctr"/>
                <a:r>
                  <a:rPr lang="en-US" altLang="ko-KR" dirty="0" smtClean="0"/>
                  <a:t>Context</a:t>
                </a:r>
                <a:endParaRPr lang="ko-KR" altLang="en-US" dirty="0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5066664" y="4653136"/>
                <a:ext cx="1521560" cy="9361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내</a:t>
                </a:r>
                <a:r>
                  <a:rPr lang="ko-KR" altLang="en-US" dirty="0"/>
                  <a:t>부</a:t>
                </a:r>
                <a:r>
                  <a:rPr lang="ko-KR" altLang="en-US" dirty="0" smtClean="0"/>
                  <a:t>함수</a:t>
                </a:r>
                <a:endParaRPr lang="en-US" altLang="ko-KR" dirty="0" smtClean="0"/>
              </a:p>
              <a:p>
                <a:pPr algn="ctr"/>
                <a:r>
                  <a:rPr lang="en-US" altLang="ko-KR" dirty="0" smtClean="0"/>
                  <a:t>Context</a:t>
                </a:r>
                <a:endParaRPr lang="ko-KR" altLang="en-US" dirty="0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2699792" y="3789040"/>
                <a:ext cx="1521560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Local</a:t>
                </a:r>
                <a:endParaRPr lang="ko-KR" altLang="en-US" dirty="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066664" y="3789040"/>
                <a:ext cx="1521560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Local</a:t>
                </a:r>
              </a:p>
            </p:txBody>
          </p:sp>
          <p:cxnSp>
            <p:nvCxnSpPr>
              <p:cNvPr id="10" name="직선 화살표 연결선 9"/>
              <p:cNvCxnSpPr>
                <a:stCxn id="5" idx="0"/>
                <a:endCxn id="8" idx="2"/>
              </p:cNvCxnSpPr>
              <p:nvPr/>
            </p:nvCxnSpPr>
            <p:spPr>
              <a:xfrm flipV="1">
                <a:off x="5827444" y="4221088"/>
                <a:ext cx="0" cy="4320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>
                <a:stCxn id="5" idx="1"/>
                <a:endCxn id="4" idx="3"/>
              </p:cNvCxnSpPr>
              <p:nvPr/>
            </p:nvCxnSpPr>
            <p:spPr>
              <a:xfrm flipH="1">
                <a:off x="4221352" y="5121188"/>
                <a:ext cx="84531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/>
              <p:cNvCxnSpPr>
                <a:stCxn id="4" idx="0"/>
                <a:endCxn id="7" idx="2"/>
              </p:cNvCxnSpPr>
              <p:nvPr/>
            </p:nvCxnSpPr>
            <p:spPr>
              <a:xfrm flipV="1">
                <a:off x="3460572" y="4221088"/>
                <a:ext cx="0" cy="4320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타원 15"/>
            <p:cNvSpPr/>
            <p:nvPr/>
          </p:nvSpPr>
          <p:spPr>
            <a:xfrm>
              <a:off x="2674746" y="3546995"/>
              <a:ext cx="724776" cy="6637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/>
                <a:t>Int</a:t>
              </a:r>
              <a:endParaRPr lang="en-US" altLang="ko-KR" sz="900" dirty="0" smtClean="0"/>
            </a:p>
            <a:p>
              <a:pPr algn="ctr"/>
              <a:r>
                <a:rPr lang="en-US" altLang="ko-KR" sz="900" dirty="0" smtClean="0"/>
                <a:t>Float</a:t>
              </a:r>
              <a:endParaRPr lang="ko-KR" altLang="en-US" sz="900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3507534" y="3531295"/>
              <a:ext cx="751388" cy="6637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string</a:t>
              </a:r>
              <a:endParaRPr lang="ko-KR" altLang="en-US" sz="9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35426" y="3299091"/>
              <a:ext cx="19442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/>
                <a:t>Immutable </a:t>
              </a:r>
              <a:r>
                <a:rPr lang="ko-KR" altLang="en-US" sz="900" dirty="0" smtClean="0"/>
                <a:t>객체</a:t>
              </a:r>
              <a:endParaRPr lang="ko-KR" altLang="en-US" sz="900" dirty="0"/>
            </a:p>
          </p:txBody>
        </p:sp>
        <p:sp>
          <p:nvSpPr>
            <p:cNvPr id="19" name="위로 굽은 화살표 18"/>
            <p:cNvSpPr/>
            <p:nvPr/>
          </p:nvSpPr>
          <p:spPr>
            <a:xfrm rot="16200000">
              <a:off x="4858681" y="3374038"/>
              <a:ext cx="509890" cy="1163568"/>
            </a:xfrm>
            <a:prstGeom prst="bentUp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175386" y="3299091"/>
              <a:ext cx="2515584" cy="106015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94626" y="3229841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자유변수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13062" y="2996952"/>
              <a:ext cx="5505872" cy="31683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696236" y="456403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외부에서 사용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7092280" y="5055107"/>
            <a:ext cx="864096" cy="634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함수 호</a:t>
            </a:r>
            <a:r>
              <a:rPr lang="ko-KR" altLang="en-US"/>
              <a:t>출</a:t>
            </a:r>
          </a:p>
        </p:txBody>
      </p:sp>
      <p:cxnSp>
        <p:nvCxnSpPr>
          <p:cNvPr id="25" name="직선 화살표 연결선 24"/>
          <p:cNvCxnSpPr>
            <a:stCxn id="23" idx="1"/>
            <a:endCxn id="5" idx="3"/>
          </p:cNvCxnSpPr>
          <p:nvPr/>
        </p:nvCxnSpPr>
        <p:spPr>
          <a:xfrm flipH="1">
            <a:off x="5928412" y="5372174"/>
            <a:ext cx="1163868" cy="10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79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– Closure : __closure__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err="1" smtClean="0">
                <a:latin typeface="+mn-ea"/>
              </a:rPr>
              <a:t>파이썬은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ko-KR" altLang="en-US" sz="2800" dirty="0" err="1" smtClean="0">
                <a:latin typeface="+mn-ea"/>
              </a:rPr>
              <a:t>클로저</a:t>
            </a:r>
            <a:r>
              <a:rPr lang="ko-KR" altLang="en-US" sz="2800" dirty="0" smtClean="0">
                <a:latin typeface="+mn-ea"/>
              </a:rPr>
              <a:t> 환경에 대해서도 별도의 객체로 제공하며 이 환경에 대해서도 접근이 가능함</a:t>
            </a:r>
            <a:endParaRPr lang="ko-KR" altLang="en-US" sz="2800" dirty="0"/>
          </a:p>
        </p:txBody>
      </p:sp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80928"/>
            <a:ext cx="6457950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38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smtClean="0"/>
              <a:t>Closure </a:t>
            </a:r>
            <a:r>
              <a:rPr lang="en-US" altLang="ko-KR" dirty="0"/>
              <a:t>: </a:t>
            </a:r>
            <a:r>
              <a:rPr lang="ko-KR" altLang="en-US" dirty="0" smtClean="0"/>
              <a:t>자유변수 갱신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180728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/>
              <a:t>Python 3</a:t>
            </a:r>
            <a:r>
              <a:rPr lang="ko-KR" altLang="en-US" sz="2800" dirty="0" smtClean="0"/>
              <a:t>버전에서는 </a:t>
            </a:r>
            <a:r>
              <a:rPr lang="en-US" altLang="ko-KR" sz="2800" dirty="0" smtClean="0"/>
              <a:t>nonlocal</a:t>
            </a:r>
            <a:r>
              <a:rPr lang="ko-KR" altLang="en-US" sz="2800" dirty="0" smtClean="0"/>
              <a:t>로 정의해서 처리하면 자유변수가 갱신됨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252</a:t>
            </a:fld>
            <a:endParaRPr lang="ko-KR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8" y="3140968"/>
            <a:ext cx="5648325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846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실행 체인 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48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체인이란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함수의 결과값으로 함수를 전달해서 연속해서 함수를 처리할 수 있는 구조 </a:t>
            </a:r>
            <a:r>
              <a:rPr lang="en-US" altLang="ko-KR" dirty="0" smtClean="0">
                <a:sym typeface="Wingdings" panose="05000000000000000000" pitchFamily="2" charset="2"/>
              </a:rPr>
              <a:t> bubbling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115616" y="3163766"/>
            <a:ext cx="6768752" cy="3001538"/>
            <a:chOff x="1115616" y="2880752"/>
            <a:chExt cx="7488832" cy="3284552"/>
          </a:xfrm>
        </p:grpSpPr>
        <p:sp>
          <p:nvSpPr>
            <p:cNvPr id="4" name="직사각형 3"/>
            <p:cNvSpPr/>
            <p:nvPr/>
          </p:nvSpPr>
          <p:spPr>
            <a:xfrm>
              <a:off x="1115616" y="3573016"/>
              <a:ext cx="1512168" cy="8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059832" y="3573016"/>
              <a:ext cx="1512168" cy="8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300192" y="3573016"/>
              <a:ext cx="1512168" cy="8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r>
                <a:rPr lang="en-US" altLang="ko-KR" dirty="0" smtClean="0"/>
                <a:t>N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860032" y="3573016"/>
              <a:ext cx="1296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smtClean="0"/>
                <a:t>……</a:t>
              </a:r>
              <a:endParaRPr lang="ko-KR" altLang="en-US" sz="3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372200" y="5301208"/>
              <a:ext cx="1512168" cy="8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전달함수</a:t>
              </a:r>
              <a:endParaRPr lang="ko-KR" altLang="en-US"/>
            </a:p>
          </p:txBody>
        </p:sp>
        <p:sp>
          <p:nvSpPr>
            <p:cNvPr id="8" name="오른쪽 화살표 7"/>
            <p:cNvSpPr/>
            <p:nvPr/>
          </p:nvSpPr>
          <p:spPr>
            <a:xfrm rot="16200000">
              <a:off x="6824820" y="4642276"/>
              <a:ext cx="606928" cy="484632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4328" y="4653758"/>
              <a:ext cx="108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파라미터로</a:t>
              </a:r>
              <a:r>
                <a:rPr lang="ko-KR" altLang="en-US" sz="1200" dirty="0" smtClean="0"/>
                <a:t> 함수 전달</a:t>
              </a:r>
              <a:endParaRPr lang="ko-KR" altLang="en-US" sz="1200" dirty="0"/>
            </a:p>
          </p:txBody>
        </p:sp>
        <p:sp>
          <p:nvSpPr>
            <p:cNvPr id="12" name="위로 구부러진 화살표 11"/>
            <p:cNvSpPr/>
            <p:nvPr/>
          </p:nvSpPr>
          <p:spPr>
            <a:xfrm rot="10800000">
              <a:off x="5548100" y="2880753"/>
              <a:ext cx="1216152" cy="56602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위로 구부러진 화살표 12"/>
            <p:cNvSpPr/>
            <p:nvPr/>
          </p:nvSpPr>
          <p:spPr>
            <a:xfrm rot="10800000">
              <a:off x="4067944" y="2880753"/>
              <a:ext cx="1216152" cy="56602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위로 구부러진 화살표 13"/>
            <p:cNvSpPr/>
            <p:nvPr/>
          </p:nvSpPr>
          <p:spPr>
            <a:xfrm rot="10800000">
              <a:off x="2123728" y="2880752"/>
              <a:ext cx="1216152" cy="56602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위로 굽은 화살표 14"/>
            <p:cNvSpPr/>
            <p:nvPr/>
          </p:nvSpPr>
          <p:spPr>
            <a:xfrm rot="5400000">
              <a:off x="3096402" y="3248415"/>
              <a:ext cx="1583043" cy="4248472"/>
            </a:xfrm>
            <a:prstGeom prst="bentUpArrow">
              <a:avLst>
                <a:gd name="adj1" fmla="val 13375"/>
                <a:gd name="adj2" fmla="val 15275"/>
                <a:gd name="adj3" fmla="val 179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49263" y="5372651"/>
              <a:ext cx="1781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전달함수 실행</a:t>
              </a:r>
              <a:endParaRPr lang="ko-KR" altLang="en-US" sz="1200" dirty="0"/>
            </a:p>
          </p:txBody>
        </p:sp>
      </p:grp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7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체인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실제 실행될 함수 </a:t>
            </a:r>
            <a:r>
              <a:rPr lang="ko-KR" altLang="en-US" dirty="0" err="1" smtClean="0"/>
              <a:t>처리전에</a:t>
            </a:r>
            <a:r>
              <a:rPr lang="ko-KR" altLang="en-US" dirty="0" smtClean="0"/>
              <a:t> 다른 함수를 통해 공통적인 기능이나 점검사항을 처리하기 위해 연속적으로 함수를 처리</a:t>
            </a:r>
            <a:endParaRPr lang="ko-KR" altLang="en-US" dirty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3140968"/>
            <a:ext cx="42862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81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호출 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f1(f2)(f3) </a:t>
            </a:r>
            <a:r>
              <a:rPr lang="ko-KR" altLang="en-US" dirty="0" smtClean="0"/>
              <a:t>처리를 해야 함수가 순서대로 호출되고 </a:t>
            </a:r>
            <a:r>
              <a:rPr lang="en-US" altLang="ko-KR" dirty="0" smtClean="0"/>
              <a:t>f1(f2(f3))</a:t>
            </a:r>
            <a:r>
              <a:rPr lang="ko-KR" altLang="en-US" dirty="0" smtClean="0"/>
              <a:t>로 처리할 경우 함수 실행결과를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전달해야 하므로 먼저 실행됨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29000"/>
            <a:ext cx="24574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38599"/>
            <a:ext cx="19335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88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함수와 </a:t>
            </a:r>
            <a:r>
              <a:rPr lang="ko-KR" altLang="en-US" dirty="0" err="1"/>
              <a:t>파라미터</a:t>
            </a:r>
            <a:r>
              <a:rPr lang="ko-KR" altLang="en-US" dirty="0"/>
              <a:t> 분리하기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05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함수와 </a:t>
            </a:r>
            <a:r>
              <a:rPr lang="ko-KR" altLang="en-US" dirty="0" err="1"/>
              <a:t>파라미터</a:t>
            </a:r>
            <a:r>
              <a:rPr lang="ko-KR" altLang="en-US" dirty="0"/>
              <a:t> 분리하기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외부함수에 전달함수 외부함수의 내부함수에 전달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3212976"/>
            <a:ext cx="6408712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    </a:t>
            </a:r>
            <a:r>
              <a:rPr lang="ko-KR" altLang="en-US" dirty="0" err="1" smtClean="0"/>
              <a:t>외부함수명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전달함수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</a:t>
            </a:r>
            <a:r>
              <a:rPr lang="ko-KR" altLang="en-US" dirty="0" smtClean="0"/>
              <a:t>내부함수</a:t>
            </a:r>
            <a:r>
              <a:rPr lang="en-US" altLang="ko-KR" dirty="0" smtClean="0"/>
              <a:t>( </a:t>
            </a:r>
            <a:r>
              <a:rPr lang="ko-KR" altLang="en-US" dirty="0" err="1" smtClean="0"/>
              <a:t>전달함수파라미터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return </a:t>
            </a:r>
            <a:r>
              <a:rPr lang="ko-KR" altLang="en-US" dirty="0" smtClean="0"/>
              <a:t>전달함수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전달함수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return </a:t>
            </a:r>
            <a:r>
              <a:rPr lang="ko-KR" altLang="en-US" dirty="0" smtClean="0"/>
              <a:t>내부함수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전달함수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, **</a:t>
            </a:r>
            <a:r>
              <a:rPr lang="en-US" altLang="ko-KR" dirty="0" err="1" smtClean="0"/>
              <a:t>kargs</a:t>
            </a:r>
            <a:r>
              <a:rPr lang="ko-KR" altLang="en-US" dirty="0" smtClean="0"/>
              <a:t>로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78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객체와 </a:t>
            </a:r>
            <a:r>
              <a:rPr lang="ko-KR" altLang="en-US" dirty="0" err="1" smtClean="0"/>
              <a:t>파라미터호출</a:t>
            </a:r>
            <a:r>
              <a:rPr lang="ko-KR" altLang="en-US" dirty="0" smtClean="0"/>
              <a:t> 분리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add </a:t>
            </a:r>
            <a:r>
              <a:rPr lang="ko-KR" altLang="en-US" dirty="0" smtClean="0"/>
              <a:t>함수를 정의한 후에 이 함수를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함수와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분리해서 받을 수 있도록 분리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33463" y="3573016"/>
            <a:ext cx="2878495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실행함수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33463" y="4941168"/>
            <a:ext cx="2878495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데코레이터</a:t>
            </a:r>
            <a:r>
              <a:rPr lang="ko-KR" altLang="en-US" sz="1600" dirty="0" smtClean="0">
                <a:solidFill>
                  <a:schemeClr val="tx1"/>
                </a:solidFill>
              </a:rPr>
              <a:t> 함수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실행함수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994" y="3501008"/>
            <a:ext cx="28003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784948"/>
            <a:ext cx="28194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4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내의 </a:t>
            </a:r>
            <a:r>
              <a:rPr lang="en-US" altLang="ko-KR" dirty="0" smtClean="0"/>
              <a:t>__class__</a:t>
            </a:r>
            <a:r>
              <a:rPr lang="ko-KR" altLang="en-US" dirty="0" smtClean="0"/>
              <a:t>를 조회해서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가져옴</a:t>
            </a:r>
            <a:endParaRPr lang="en-US" altLang="ko-K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14" y="3356992"/>
            <a:ext cx="52768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70173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전달 함수를 실행하기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add </a:t>
            </a:r>
            <a:r>
              <a:rPr lang="ko-KR" altLang="en-US" dirty="0" smtClean="0"/>
              <a:t>함수가 전달되면 함수 내의 변수에 저장되고 내부 함수를 전달하므로 호출할 때마다 전달함수가 실행됨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3463" y="3573016"/>
            <a:ext cx="2878495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실행함수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33463" y="4653136"/>
            <a:ext cx="2878495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데코레이터</a:t>
            </a:r>
            <a:r>
              <a:rPr lang="ko-KR" altLang="en-US" sz="1600" dirty="0" smtClean="0">
                <a:solidFill>
                  <a:schemeClr val="tx1"/>
                </a:solidFill>
              </a:rPr>
              <a:t> 함수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실행함수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5" idx="2"/>
          </p:cNvCxnSpPr>
          <p:nvPr/>
        </p:nvCxnSpPr>
        <p:spPr>
          <a:xfrm>
            <a:off x="2772711" y="4149080"/>
            <a:ext cx="647161" cy="6358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61048"/>
            <a:ext cx="320992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66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 smtClean="0"/>
              <a:t>3.Python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클래</a:t>
            </a:r>
            <a:r>
              <a:rPr lang="ko-KR" altLang="en-US" sz="9600" dirty="0"/>
              <a:t>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3.1 Object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45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Object 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12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왜 모든 것을 객체로 관리하나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71624" y="4326761"/>
            <a:ext cx="1800200" cy="3972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모든 것은 객체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94192" y="2910206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값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6516216" y="2809504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문자</a:t>
            </a:r>
            <a:r>
              <a:rPr lang="ko-KR" altLang="en-US" sz="1400" dirty="0"/>
              <a:t>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94192" y="3419591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컨테이너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3894192" y="3928976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함수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3894192" y="4438361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클래스</a:t>
            </a:r>
            <a:endParaRPr lang="ko-KR" altLang="en-US" sz="1400" dirty="0"/>
          </a:p>
        </p:txBody>
      </p:sp>
      <p:sp>
        <p:nvSpPr>
          <p:cNvPr id="10" name="왼쪽 중괄호 9"/>
          <p:cNvSpPr/>
          <p:nvPr/>
        </p:nvSpPr>
        <p:spPr>
          <a:xfrm>
            <a:off x="2958088" y="2948891"/>
            <a:ext cx="648072" cy="2928381"/>
          </a:xfrm>
          <a:prstGeom prst="leftBrace">
            <a:avLst>
              <a:gd name="adj1" fmla="val 760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516216" y="3478707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튜플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516216" y="3813309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리스</a:t>
            </a:r>
            <a:r>
              <a:rPr lang="ko-KR" altLang="en-US" sz="1400" dirty="0"/>
              <a:t>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516216" y="4147910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딕션너</a:t>
            </a:r>
            <a:r>
              <a:rPr lang="ko-KR" altLang="en-US" sz="1400" dirty="0" err="1"/>
              <a:t>리</a:t>
            </a:r>
            <a:endParaRPr lang="ko-KR" altLang="en-US" sz="1400" dirty="0"/>
          </a:p>
        </p:txBody>
      </p:sp>
      <p:cxnSp>
        <p:nvCxnSpPr>
          <p:cNvPr id="15" name="꺾인 연결선 14"/>
          <p:cNvCxnSpPr>
            <a:stCxn id="7" idx="3"/>
            <a:endCxn id="11" idx="1"/>
          </p:cNvCxnSpPr>
          <p:nvPr/>
        </p:nvCxnSpPr>
        <p:spPr>
          <a:xfrm>
            <a:off x="5910416" y="3554988"/>
            <a:ext cx="605800" cy="5911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7" idx="3"/>
            <a:endCxn id="13" idx="1"/>
          </p:cNvCxnSpPr>
          <p:nvPr/>
        </p:nvCxnSpPr>
        <p:spPr>
          <a:xfrm>
            <a:off x="5910416" y="3554988"/>
            <a:ext cx="605800" cy="72831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7" idx="3"/>
            <a:endCxn id="12" idx="1"/>
          </p:cNvCxnSpPr>
          <p:nvPr/>
        </p:nvCxnSpPr>
        <p:spPr>
          <a:xfrm>
            <a:off x="5910416" y="3554988"/>
            <a:ext cx="605800" cy="39371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516216" y="3144106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집</a:t>
            </a:r>
            <a:r>
              <a:rPr lang="ko-KR" altLang="en-US" sz="1400" dirty="0"/>
              <a:t>합</a:t>
            </a:r>
          </a:p>
        </p:txBody>
      </p:sp>
      <p:cxnSp>
        <p:nvCxnSpPr>
          <p:cNvPr id="25" name="꺾인 연결선 24"/>
          <p:cNvCxnSpPr>
            <a:stCxn id="7" idx="3"/>
            <a:endCxn id="6" idx="1"/>
          </p:cNvCxnSpPr>
          <p:nvPr/>
        </p:nvCxnSpPr>
        <p:spPr>
          <a:xfrm flipV="1">
            <a:off x="5910416" y="2944901"/>
            <a:ext cx="605800" cy="61008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7" idx="3"/>
            <a:endCxn id="23" idx="1"/>
          </p:cNvCxnSpPr>
          <p:nvPr/>
        </p:nvCxnSpPr>
        <p:spPr>
          <a:xfrm flipV="1">
            <a:off x="5910416" y="3279503"/>
            <a:ext cx="605800" cy="27548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1560" y="1630541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파이썬은</a:t>
            </a:r>
            <a:r>
              <a:rPr lang="ko-KR" altLang="en-US" dirty="0" smtClean="0"/>
              <a:t> 모든 것을 객체로 인식한다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데이터 구조가 다 객체이므로 클래스를 가지고 생성시 참조를 가지고 있음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902176" y="5445224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파</a:t>
            </a:r>
            <a:r>
              <a:rPr lang="ko-KR" altLang="en-US" sz="1400" dirty="0"/>
              <a:t>일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885032" y="4947746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모듈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6542504" y="5081538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패키</a:t>
            </a:r>
            <a:r>
              <a:rPr lang="ko-KR" altLang="en-US" sz="1400" dirty="0"/>
              <a:t>지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542504" y="4742288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모듈</a:t>
            </a:r>
            <a:endParaRPr lang="ko-KR" altLang="en-US" sz="1400" dirty="0"/>
          </a:p>
        </p:txBody>
      </p:sp>
      <p:cxnSp>
        <p:nvCxnSpPr>
          <p:cNvPr id="18" name="꺾인 연결선 17"/>
          <p:cNvCxnSpPr>
            <a:stCxn id="22" idx="3"/>
            <a:endCxn id="26" idx="1"/>
          </p:cNvCxnSpPr>
          <p:nvPr/>
        </p:nvCxnSpPr>
        <p:spPr>
          <a:xfrm flipV="1">
            <a:off x="5901256" y="4877685"/>
            <a:ext cx="641248" cy="20545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22" idx="3"/>
            <a:endCxn id="24" idx="1"/>
          </p:cNvCxnSpPr>
          <p:nvPr/>
        </p:nvCxnSpPr>
        <p:spPr>
          <a:xfrm>
            <a:off x="5901256" y="5083143"/>
            <a:ext cx="641248" cy="13379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71310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객체로  구성했나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630541"/>
            <a:ext cx="79928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실제 </a:t>
            </a:r>
            <a:r>
              <a:rPr lang="ko-KR" altLang="en-US" sz="2800" dirty="0" err="1" smtClean="0"/>
              <a:t>오퍼페이터를</a:t>
            </a:r>
            <a:r>
              <a:rPr lang="ko-KR" altLang="en-US" sz="2800" dirty="0" smtClean="0"/>
              <a:t> 내부적으로 </a:t>
            </a:r>
            <a:r>
              <a:rPr lang="ko-KR" altLang="en-US" sz="2800" dirty="0" err="1" smtClean="0"/>
              <a:t>메소드로</a:t>
            </a:r>
            <a:r>
              <a:rPr lang="ko-KR" altLang="en-US" sz="2800" dirty="0" smtClean="0"/>
              <a:t> 정의되어 있어서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처리로 인식되고 </a:t>
            </a:r>
            <a:r>
              <a:rPr lang="ko-KR" altLang="en-US" sz="2800" dirty="0" err="1" smtClean="0"/>
              <a:t>테이터</a:t>
            </a:r>
            <a:r>
              <a:rPr lang="ko-KR" altLang="en-US" sz="2800" dirty="0" smtClean="0"/>
              <a:t> 타입을 명확히 맞춰서 계산</a:t>
            </a:r>
            <a:endParaRPr lang="en-US" altLang="ko-KR" sz="2800" dirty="0" smtClean="0"/>
          </a:p>
          <a:p>
            <a:endParaRPr lang="ko-KR" altLang="en-US" dirty="0"/>
          </a:p>
        </p:txBody>
      </p:sp>
      <p:grpSp>
        <p:nvGrpSpPr>
          <p:cNvPr id="40" name="그룹 39"/>
          <p:cNvGrpSpPr/>
          <p:nvPr/>
        </p:nvGrpSpPr>
        <p:grpSpPr>
          <a:xfrm>
            <a:off x="4427984" y="3465004"/>
            <a:ext cx="3933948" cy="1800200"/>
            <a:chOff x="3121911" y="3501008"/>
            <a:chExt cx="4937710" cy="1800200"/>
          </a:xfrm>
        </p:grpSpPr>
        <p:sp>
          <p:nvSpPr>
            <p:cNvPr id="3" name="직사각형 2"/>
            <p:cNvSpPr/>
            <p:nvPr/>
          </p:nvSpPr>
          <p:spPr>
            <a:xfrm>
              <a:off x="3121911" y="3501008"/>
              <a:ext cx="1810129" cy="8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(1).__add__(1)</a:t>
              </a:r>
              <a:endParaRPr lang="ko-KR" altLang="en-US" sz="14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580112" y="3501008"/>
              <a:ext cx="1332148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1(</a:t>
              </a:r>
              <a:r>
                <a:rPr lang="ko-KR" altLang="en-US" sz="1400" dirty="0" smtClean="0"/>
                <a:t>객체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580112" y="4581128"/>
              <a:ext cx="2479509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__add__(</a:t>
              </a:r>
              <a:r>
                <a:rPr lang="ko-KR" altLang="en-US" sz="1400" dirty="0" smtClean="0"/>
                <a:t>객체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020272" y="4653136"/>
              <a:ext cx="576064" cy="57606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cxnSp>
          <p:nvCxnSpPr>
            <p:cNvPr id="31" name="꺾인 연결선 30"/>
            <p:cNvCxnSpPr>
              <a:stCxn id="3" idx="3"/>
              <a:endCxn id="29" idx="1"/>
            </p:cNvCxnSpPr>
            <p:nvPr/>
          </p:nvCxnSpPr>
          <p:spPr>
            <a:xfrm flipV="1">
              <a:off x="4932040" y="3861048"/>
              <a:ext cx="648072" cy="72008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32"/>
            <p:cNvCxnSpPr>
              <a:stCxn id="3" idx="3"/>
              <a:endCxn id="30" idx="1"/>
            </p:cNvCxnSpPr>
            <p:nvPr/>
          </p:nvCxnSpPr>
          <p:spPr>
            <a:xfrm>
              <a:off x="4932040" y="3933056"/>
              <a:ext cx="648072" cy="1008112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16" idx="0"/>
              <a:endCxn id="29" idx="3"/>
            </p:cNvCxnSpPr>
            <p:nvPr/>
          </p:nvCxnSpPr>
          <p:spPr>
            <a:xfrm rot="16200000" flipV="1">
              <a:off x="6714239" y="4059069"/>
              <a:ext cx="792088" cy="396045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꺾인 연결선 44"/>
          <p:cNvCxnSpPr>
            <a:endCxn id="3" idx="1"/>
          </p:cNvCxnSpPr>
          <p:nvPr/>
        </p:nvCxnSpPr>
        <p:spPr>
          <a:xfrm flipV="1">
            <a:off x="3419872" y="3897052"/>
            <a:ext cx="1008112" cy="82809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97" y="3419126"/>
            <a:ext cx="26574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24713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타입에 대한 클래스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58533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파이썬은</a:t>
            </a:r>
            <a:r>
              <a:rPr lang="ko-KR" altLang="en-US" sz="2800" dirty="0" smtClean="0"/>
              <a:t> 모든 것을 객체로 관리</a:t>
            </a:r>
            <a:endParaRPr lang="ko-KR" altLang="en-US" sz="2800" dirty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068960"/>
            <a:ext cx="3867150" cy="355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5016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4038600"/>
            <a:ext cx="858768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3.2 </a:t>
            </a:r>
            <a:r>
              <a:rPr lang="ko-KR" altLang="en-US" sz="6000" dirty="0" smtClean="0"/>
              <a:t>클래스와</a:t>
            </a:r>
            <a:r>
              <a:rPr lang="en-US" altLang="ko-KR" sz="6000" dirty="0"/>
              <a:t> </a:t>
            </a:r>
            <a:r>
              <a:rPr lang="ko-KR" altLang="en-US" sz="6000" dirty="0" err="1" smtClean="0"/>
              <a:t>인스턴스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14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notation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46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Class Notation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언어에서 객체를 만드는 타입을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정의하여 사용</a:t>
            </a:r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5436096" y="3741707"/>
            <a:ext cx="2808312" cy="1832644"/>
            <a:chOff x="5724128" y="3356992"/>
            <a:chExt cx="1800200" cy="1512168"/>
          </a:xfrm>
        </p:grpSpPr>
        <p:sp>
          <p:nvSpPr>
            <p:cNvPr id="17" name="직사각형 16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클래스 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변수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메소드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899592" y="2791961"/>
            <a:ext cx="3708412" cy="3733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b="1" dirty="0" smtClean="0"/>
          </a:p>
          <a:p>
            <a:r>
              <a:rPr lang="en-US" altLang="ko-KR" sz="1200" b="1" dirty="0" smtClean="0"/>
              <a:t>class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클래스이름</a:t>
            </a:r>
            <a:r>
              <a:rPr lang="en-US" altLang="ko-KR" sz="1200" dirty="0"/>
              <a:t>[(</a:t>
            </a:r>
            <a:r>
              <a:rPr lang="ko-KR" altLang="en-US" sz="1200" dirty="0"/>
              <a:t>상속 </a:t>
            </a:r>
            <a:r>
              <a:rPr lang="ko-KR" altLang="en-US" sz="1200" dirty="0" err="1"/>
              <a:t>클래스명</a:t>
            </a:r>
            <a:r>
              <a:rPr lang="en-US" altLang="ko-KR" sz="1200" dirty="0"/>
              <a:t>)]: 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&lt;</a:t>
            </a:r>
            <a:r>
              <a:rPr lang="ko-KR" altLang="en-US" sz="1200" dirty="0"/>
              <a:t>클래스 변수 </a:t>
            </a:r>
            <a:r>
              <a:rPr lang="en-US" altLang="ko-KR" sz="1200" dirty="0"/>
              <a:t>1&gt;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&lt;</a:t>
            </a:r>
            <a:r>
              <a:rPr lang="ko-KR" altLang="en-US" sz="1200" dirty="0"/>
              <a:t>클래스 변수 </a:t>
            </a:r>
            <a:r>
              <a:rPr lang="en-US" altLang="ko-KR" sz="1200" dirty="0"/>
              <a:t>2&gt;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... </a:t>
            </a:r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</a:t>
            </a:r>
            <a:r>
              <a:rPr lang="en-US" altLang="ko-KR" sz="1200" b="1" dirty="0" err="1" smtClean="0"/>
              <a:t>def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인스턴스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메소드</a:t>
            </a:r>
            <a:r>
              <a:rPr lang="en-US" altLang="ko-KR" sz="1200" dirty="0" smtClean="0"/>
              <a:t>(self</a:t>
            </a:r>
            <a:r>
              <a:rPr lang="en-US" altLang="ko-KR" sz="1200" dirty="0"/>
              <a:t>[, </a:t>
            </a:r>
            <a:r>
              <a:rPr lang="ko-KR" altLang="en-US" sz="1200" dirty="0"/>
              <a:t>인수</a:t>
            </a:r>
            <a:r>
              <a:rPr lang="en-US" altLang="ko-KR" sz="1200" dirty="0"/>
              <a:t>1, </a:t>
            </a:r>
            <a:r>
              <a:rPr lang="ko-KR" altLang="en-US" sz="1200" dirty="0"/>
              <a:t>인수</a:t>
            </a:r>
            <a:r>
              <a:rPr lang="en-US" altLang="ko-KR" sz="1200" dirty="0"/>
              <a:t>2,,,]):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&lt;</a:t>
            </a:r>
            <a:r>
              <a:rPr lang="ko-KR" altLang="en-US" sz="1200" dirty="0" smtClean="0"/>
              <a:t>수행할 문장 </a:t>
            </a:r>
            <a:r>
              <a:rPr lang="en-US" altLang="ko-KR" sz="1200" dirty="0" smtClean="0"/>
              <a:t>1&gt;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&lt;</a:t>
            </a:r>
            <a:r>
              <a:rPr lang="ko-KR" altLang="en-US" sz="1200" dirty="0"/>
              <a:t>수행할 문장 </a:t>
            </a:r>
            <a:r>
              <a:rPr lang="en-US" altLang="ko-KR" sz="1200" dirty="0"/>
              <a:t>2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</a:t>
            </a:r>
            <a:r>
              <a:rPr lang="en-US" altLang="ko-KR" sz="1200" dirty="0"/>
              <a:t>... </a:t>
            </a:r>
            <a:endParaRPr lang="en-US" altLang="ko-KR" sz="1200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</a:t>
            </a:r>
            <a:r>
              <a:rPr lang="en-US" altLang="ko-KR" sz="1200" b="1" dirty="0" err="1" smtClean="0"/>
              <a:t>def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클래스메소드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cls</a:t>
            </a:r>
            <a:r>
              <a:rPr lang="en-US" altLang="ko-KR" sz="1200" dirty="0" smtClean="0"/>
              <a:t>[, </a:t>
            </a:r>
            <a:r>
              <a:rPr lang="ko-KR" altLang="en-US" sz="1200" dirty="0"/>
              <a:t>인수</a:t>
            </a:r>
            <a:r>
              <a:rPr lang="en-US" altLang="ko-KR" sz="1200" dirty="0"/>
              <a:t>1, </a:t>
            </a:r>
            <a:r>
              <a:rPr lang="ko-KR" altLang="en-US" sz="1200" dirty="0"/>
              <a:t>인수</a:t>
            </a:r>
            <a:r>
              <a:rPr lang="en-US" altLang="ko-KR" sz="1200" dirty="0"/>
              <a:t>2</a:t>
            </a:r>
            <a:r>
              <a:rPr lang="en-US" altLang="ko-KR" sz="1200" dirty="0" smtClean="0"/>
              <a:t>,,,]):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</a:t>
            </a:r>
            <a:r>
              <a:rPr lang="en-US" altLang="ko-KR" sz="1200" dirty="0"/>
              <a:t>&lt;</a:t>
            </a:r>
            <a:r>
              <a:rPr lang="ko-KR" altLang="en-US" sz="1200" dirty="0"/>
              <a:t>수행할 문장</a:t>
            </a:r>
            <a:r>
              <a:rPr lang="en-US" altLang="ko-KR" sz="1200" dirty="0"/>
              <a:t>1&gt;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&lt;</a:t>
            </a:r>
            <a:r>
              <a:rPr lang="ko-KR" altLang="en-US" sz="1200" dirty="0"/>
              <a:t>수행할 문장</a:t>
            </a:r>
            <a:r>
              <a:rPr lang="en-US" altLang="ko-KR" sz="1200" dirty="0"/>
              <a:t>2&gt;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...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def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정적메소드</a:t>
            </a:r>
            <a:r>
              <a:rPr lang="en-US" altLang="ko-KR" sz="1200" dirty="0" smtClean="0"/>
              <a:t>([, </a:t>
            </a:r>
            <a:r>
              <a:rPr lang="ko-KR" altLang="en-US" sz="1200" dirty="0"/>
              <a:t>인수</a:t>
            </a:r>
            <a:r>
              <a:rPr lang="en-US" altLang="ko-KR" sz="1200" dirty="0"/>
              <a:t>1, </a:t>
            </a:r>
            <a:r>
              <a:rPr lang="ko-KR" altLang="en-US" sz="1200" dirty="0"/>
              <a:t>인수</a:t>
            </a:r>
            <a:r>
              <a:rPr lang="en-US" altLang="ko-KR" sz="1200" dirty="0"/>
              <a:t>2,,,]):</a:t>
            </a:r>
          </a:p>
          <a:p>
            <a:r>
              <a:rPr lang="en-US" altLang="ko-KR" sz="1200" dirty="0"/>
              <a:t>         &lt;</a:t>
            </a:r>
            <a:r>
              <a:rPr lang="ko-KR" altLang="en-US" sz="1200" dirty="0" smtClean="0"/>
              <a:t>수행할 </a:t>
            </a:r>
            <a:r>
              <a:rPr lang="ko-KR" altLang="en-US" sz="1200" dirty="0"/>
              <a:t>문장</a:t>
            </a:r>
            <a:r>
              <a:rPr lang="en-US" altLang="ko-KR" sz="1200" dirty="0"/>
              <a:t>1&gt; </a:t>
            </a:r>
          </a:p>
          <a:p>
            <a:r>
              <a:rPr lang="en-US" altLang="ko-KR" sz="1200" dirty="0"/>
              <a:t>         &lt;</a:t>
            </a:r>
            <a:r>
              <a:rPr lang="ko-KR" altLang="en-US" sz="1200" dirty="0"/>
              <a:t>수행할 문장</a:t>
            </a:r>
            <a:r>
              <a:rPr lang="en-US" altLang="ko-KR" sz="1200" dirty="0"/>
              <a:t>2&gt; </a:t>
            </a:r>
          </a:p>
          <a:p>
            <a:r>
              <a:rPr lang="en-US" altLang="ko-KR" sz="1200" dirty="0" smtClean="0"/>
              <a:t>    ...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3573016"/>
            <a:ext cx="259228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  <a:endCxn id="19" idx="1"/>
          </p:cNvCxnSpPr>
          <p:nvPr/>
        </p:nvCxnSpPr>
        <p:spPr>
          <a:xfrm>
            <a:off x="3635896" y="3789040"/>
            <a:ext cx="1800200" cy="7380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020281" y="3068960"/>
            <a:ext cx="2592288" cy="3528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33" idx="3"/>
            <a:endCxn id="17" idx="1"/>
          </p:cNvCxnSpPr>
          <p:nvPr/>
        </p:nvCxnSpPr>
        <p:spPr>
          <a:xfrm>
            <a:off x="3612569" y="3245360"/>
            <a:ext cx="1823527" cy="7145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058071" y="4266094"/>
            <a:ext cx="2592288" cy="211523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34" idx="3"/>
            <a:endCxn id="20" idx="1"/>
          </p:cNvCxnSpPr>
          <p:nvPr/>
        </p:nvCxnSpPr>
        <p:spPr>
          <a:xfrm flipV="1">
            <a:off x="3650359" y="5225276"/>
            <a:ext cx="1785737" cy="984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97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1.2 sequence class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23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문서</a:t>
            </a:r>
            <a:r>
              <a:rPr lang="ko-KR" altLang="en-US" dirty="0"/>
              <a:t>화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558533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내의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라인에 </a:t>
            </a:r>
            <a:r>
              <a:rPr lang="en-US" altLang="ko-KR" sz="2800" dirty="0" smtClean="0"/>
              <a:t>comments</a:t>
            </a:r>
            <a:r>
              <a:rPr lang="ko-KR" altLang="en-US" sz="2800" dirty="0" smtClean="0"/>
              <a:t>를 달면 </a:t>
            </a:r>
            <a:r>
              <a:rPr lang="en-US" altLang="ko-KR" sz="2800" dirty="0" smtClean="0"/>
              <a:t>__doc__ </a:t>
            </a:r>
            <a:r>
              <a:rPr lang="ko-KR" altLang="en-US" sz="2800" dirty="0" smtClean="0"/>
              <a:t>내에 저장됨 </a:t>
            </a:r>
            <a:endParaRPr lang="ko-KR" alt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454" y="3284984"/>
            <a:ext cx="49911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09753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Instance Notation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객체는 실제 클래스 객체가 생성시 할당</a:t>
            </a:r>
            <a:endParaRPr lang="en-US" altLang="ko-KR" dirty="0" smtClean="0"/>
          </a:p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변수와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런타임 즉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 등록하여 사용할 수 있음</a:t>
            </a:r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5292080" y="3872610"/>
            <a:ext cx="2808312" cy="1832644"/>
            <a:chOff x="5724128" y="3356992"/>
            <a:chExt cx="1800200" cy="1512168"/>
          </a:xfrm>
        </p:grpSpPr>
        <p:sp>
          <p:nvSpPr>
            <p:cNvPr id="25" name="직사각형 24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인스턴스명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: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클래스명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인스턴스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변수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인스턴스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메소드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인스턴스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바인딩 경우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899592" y="3391280"/>
            <a:ext cx="3708412" cy="3062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class</a:t>
            </a:r>
            <a:r>
              <a:rPr lang="ko-KR" altLang="en-US" sz="1200" dirty="0"/>
              <a:t> 클래스이름</a:t>
            </a:r>
            <a:r>
              <a:rPr lang="en-US" altLang="ko-KR" sz="1200" dirty="0"/>
              <a:t>[(</a:t>
            </a:r>
            <a:r>
              <a:rPr lang="ko-KR" altLang="en-US" sz="1200" dirty="0"/>
              <a:t>상속 </a:t>
            </a:r>
            <a:r>
              <a:rPr lang="ko-KR" altLang="en-US" sz="1200" dirty="0" err="1"/>
              <a:t>클래스명</a:t>
            </a:r>
            <a:r>
              <a:rPr lang="en-US" altLang="ko-KR" sz="1200" dirty="0"/>
              <a:t>)]: </a:t>
            </a:r>
            <a:endParaRPr lang="en-US" altLang="ko-KR" sz="1200" dirty="0" smtClean="0"/>
          </a:p>
          <a:p>
            <a:r>
              <a:rPr lang="en-US" altLang="ko-KR" sz="1200" b="1" dirty="0" smtClean="0"/>
              <a:t>    </a:t>
            </a:r>
            <a:r>
              <a:rPr lang="en-US" altLang="ko-KR" sz="1200" b="1" dirty="0" err="1" smtClean="0"/>
              <a:t>def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__</a:t>
            </a:r>
            <a:r>
              <a:rPr lang="en-US" altLang="ko-KR" sz="1200" dirty="0" err="1" smtClean="0"/>
              <a:t>init</a:t>
            </a:r>
            <a:r>
              <a:rPr lang="en-US" altLang="ko-KR" sz="1200" dirty="0" smtClean="0"/>
              <a:t>__(self</a:t>
            </a:r>
            <a:r>
              <a:rPr lang="en-US" altLang="ko-KR" sz="1200" dirty="0"/>
              <a:t>[, </a:t>
            </a:r>
            <a:r>
              <a:rPr lang="ko-KR" altLang="en-US" sz="1200" dirty="0"/>
              <a:t>인수</a:t>
            </a:r>
            <a:r>
              <a:rPr lang="en-US" altLang="ko-KR" sz="1200" dirty="0"/>
              <a:t>1, </a:t>
            </a:r>
            <a:r>
              <a:rPr lang="ko-KR" altLang="en-US" sz="1200" dirty="0"/>
              <a:t>인수</a:t>
            </a:r>
            <a:r>
              <a:rPr lang="en-US" altLang="ko-KR" sz="1200" dirty="0"/>
              <a:t>2,,,]):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self.</a:t>
            </a:r>
            <a:r>
              <a:rPr lang="ko-KR" altLang="en-US" sz="1200" dirty="0" err="1" smtClean="0"/>
              <a:t>변수명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= </a:t>
            </a:r>
            <a:r>
              <a:rPr lang="ko-KR" altLang="en-US" sz="1200" dirty="0" smtClean="0"/>
              <a:t>인수</a:t>
            </a:r>
            <a:r>
              <a:rPr lang="en-US" altLang="ko-KR" sz="1200" dirty="0" smtClean="0"/>
              <a:t>1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……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&lt;</a:t>
            </a:r>
            <a:r>
              <a:rPr lang="ko-KR" altLang="en-US" sz="1200" dirty="0"/>
              <a:t>수행할 문장 </a:t>
            </a:r>
            <a:r>
              <a:rPr lang="en-US" altLang="ko-KR" sz="1200" dirty="0"/>
              <a:t>2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</a:t>
            </a:r>
            <a:r>
              <a:rPr lang="en-US" altLang="ko-KR" sz="1200" dirty="0"/>
              <a:t>... </a:t>
            </a:r>
            <a:endParaRPr lang="en-US" altLang="ko-KR" sz="1200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</a:t>
            </a:r>
            <a:r>
              <a:rPr lang="en-US" altLang="ko-KR" sz="1200" b="1" dirty="0" err="1" smtClean="0"/>
              <a:t>def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인스턴스메소</a:t>
            </a:r>
            <a:r>
              <a:rPr lang="ko-KR" altLang="en-US" sz="1200" dirty="0" err="1"/>
              <a:t>드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self[, </a:t>
            </a:r>
            <a:r>
              <a:rPr lang="ko-KR" altLang="en-US" sz="1200" dirty="0"/>
              <a:t>인수</a:t>
            </a:r>
            <a:r>
              <a:rPr lang="en-US" altLang="ko-KR" sz="1200" dirty="0"/>
              <a:t>1, </a:t>
            </a:r>
            <a:r>
              <a:rPr lang="ko-KR" altLang="en-US" sz="1200" dirty="0"/>
              <a:t>인수</a:t>
            </a:r>
            <a:r>
              <a:rPr lang="en-US" altLang="ko-KR" sz="1200" dirty="0"/>
              <a:t>2</a:t>
            </a:r>
            <a:r>
              <a:rPr lang="en-US" altLang="ko-KR" sz="1200" dirty="0" smtClean="0"/>
              <a:t>,,,]):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</a:t>
            </a:r>
            <a:r>
              <a:rPr lang="en-US" altLang="ko-KR" sz="1200" dirty="0"/>
              <a:t>&lt;</a:t>
            </a:r>
            <a:r>
              <a:rPr lang="ko-KR" altLang="en-US" sz="1200" dirty="0"/>
              <a:t>수행할 문장</a:t>
            </a:r>
            <a:r>
              <a:rPr lang="en-US" altLang="ko-KR" sz="1200" dirty="0"/>
              <a:t>1&gt;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&lt;</a:t>
            </a:r>
            <a:r>
              <a:rPr lang="ko-KR" altLang="en-US" sz="1200" dirty="0"/>
              <a:t>수행할 문장</a:t>
            </a:r>
            <a:r>
              <a:rPr lang="en-US" altLang="ko-KR" sz="1200" dirty="0"/>
              <a:t>2&gt;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...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...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Instance</a:t>
            </a:r>
            <a:r>
              <a:rPr lang="ko-KR" altLang="en-US" sz="1200" dirty="0" smtClean="0"/>
              <a:t>명 </a:t>
            </a:r>
            <a:r>
              <a:rPr lang="en-US" altLang="ko-KR" sz="1200" dirty="0" smtClean="0"/>
              <a:t> =  </a:t>
            </a:r>
            <a:r>
              <a:rPr lang="ko-KR" altLang="en-US" sz="1200" dirty="0" err="1" smtClean="0"/>
              <a:t>클래스명</a:t>
            </a:r>
            <a:r>
              <a:rPr lang="en-US" altLang="ko-KR" sz="1200" dirty="0" smtClean="0"/>
              <a:t>( </a:t>
            </a:r>
            <a:r>
              <a:rPr lang="ko-KR" altLang="en-US" sz="1200" dirty="0" smtClean="0"/>
              <a:t>초기인자들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899592" y="5805264"/>
            <a:ext cx="309634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25" idx="1"/>
          </p:cNvCxnSpPr>
          <p:nvPr/>
        </p:nvCxnSpPr>
        <p:spPr>
          <a:xfrm flipV="1">
            <a:off x="3995936" y="4090782"/>
            <a:ext cx="1296144" cy="19665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051992" y="4725143"/>
            <a:ext cx="3096344" cy="63103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16" idx="3"/>
            <a:endCxn id="29" idx="1"/>
          </p:cNvCxnSpPr>
          <p:nvPr/>
        </p:nvCxnSpPr>
        <p:spPr>
          <a:xfrm>
            <a:off x="4148336" y="5040661"/>
            <a:ext cx="1143744" cy="3155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05626" y="4026994"/>
            <a:ext cx="3096344" cy="315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21" idx="3"/>
            <a:endCxn id="27" idx="1"/>
          </p:cNvCxnSpPr>
          <p:nvPr/>
        </p:nvCxnSpPr>
        <p:spPr>
          <a:xfrm>
            <a:off x="4301970" y="4184753"/>
            <a:ext cx="990110" cy="4732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5784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29001"/>
            <a:ext cx="3676650" cy="2494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</a:t>
            </a:r>
            <a:r>
              <a:rPr lang="ko-KR" altLang="en-US" dirty="0" smtClean="0"/>
              <a:t>구</a:t>
            </a:r>
            <a:r>
              <a:rPr lang="ko-KR" altLang="en-US" dirty="0"/>
              <a:t>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내장 변수를 이용해서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Instance </a:t>
            </a:r>
            <a:r>
              <a:rPr lang="ko-KR" altLang="en-US" dirty="0" smtClean="0"/>
              <a:t>관계를 확인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555776" y="4005064"/>
            <a:ext cx="1656184" cy="32403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907704" y="4941168"/>
            <a:ext cx="2232248" cy="32403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24128" y="3861048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인스턴스의</a:t>
            </a:r>
            <a:r>
              <a:rPr lang="ko-KR" altLang="en-US" dirty="0" smtClean="0"/>
              <a:t> 클래스 이름</a:t>
            </a:r>
            <a:endParaRPr lang="en-US" altLang="ko-KR" dirty="0" smtClean="0"/>
          </a:p>
          <a:p>
            <a:r>
              <a:rPr lang="en-US" altLang="ko-KR" dirty="0" smtClean="0"/>
              <a:t>: A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696340" y="5068052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인스턴스의</a:t>
            </a:r>
            <a:r>
              <a:rPr lang="ko-KR" altLang="en-US" dirty="0" smtClean="0"/>
              <a:t> 클래스의 상속 클래스 이름</a:t>
            </a:r>
            <a:endParaRPr lang="en-US" altLang="ko-KR" dirty="0" smtClean="0"/>
          </a:p>
          <a:p>
            <a:r>
              <a:rPr lang="en-US" altLang="ko-KR" dirty="0" smtClean="0"/>
              <a:t>: object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7" idx="1"/>
          </p:cNvCxnSpPr>
          <p:nvPr/>
        </p:nvCxnSpPr>
        <p:spPr>
          <a:xfrm>
            <a:off x="4211960" y="4167082"/>
            <a:ext cx="1512168" cy="171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41" idx="3"/>
            <a:endCxn id="45" idx="1"/>
          </p:cNvCxnSpPr>
          <p:nvPr/>
        </p:nvCxnSpPr>
        <p:spPr>
          <a:xfrm>
            <a:off x="4139952" y="5103186"/>
            <a:ext cx="1556388" cy="4265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45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언어에서 객체를 만드는 타입을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로 생성해서 처리</a:t>
            </a:r>
            <a:endParaRPr lang="en-US" altLang="ko-KR" sz="2800" dirty="0"/>
          </a:p>
          <a:p>
            <a:r>
              <a:rPr lang="en-US" altLang="ko-KR" sz="2800" dirty="0" smtClean="0"/>
              <a:t>Class</a:t>
            </a:r>
            <a:r>
              <a:rPr lang="ko-KR" altLang="en-US" sz="2800" dirty="0" smtClean="0"/>
              <a:t>는 객체를 만드는 하나의 틀로 이용</a:t>
            </a:r>
            <a:endParaRPr lang="en-US" altLang="ko-KR" sz="2800" dirty="0" smtClean="0"/>
          </a:p>
          <a:p>
            <a:r>
              <a:rPr lang="ko-KR" altLang="en-US" sz="2800" dirty="0" smtClean="0"/>
              <a:t>자바 언어와의 차이점은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도 </a:t>
            </a:r>
            <a:r>
              <a:rPr lang="en-US" altLang="ko-KR" sz="2800" dirty="0" smtClean="0"/>
              <a:t>Object</a:t>
            </a:r>
            <a:r>
              <a:rPr lang="ko-KR" altLang="en-US" sz="2800" dirty="0" smtClean="0"/>
              <a:t>로 인식</a:t>
            </a:r>
            <a:endParaRPr lang="en-US" altLang="ko-KR" sz="2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5292080" y="4041068"/>
            <a:ext cx="2808312" cy="1908212"/>
            <a:chOff x="1547664" y="3897052"/>
            <a:chExt cx="5184576" cy="1908212"/>
          </a:xfrm>
        </p:grpSpPr>
        <p:sp>
          <p:nvSpPr>
            <p:cNvPr id="16" name="직사각형 15"/>
            <p:cNvSpPr/>
            <p:nvPr/>
          </p:nvSpPr>
          <p:spPr>
            <a:xfrm>
              <a:off x="1547664" y="4041068"/>
              <a:ext cx="1440160" cy="16561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Class</a:t>
              </a:r>
              <a:endParaRPr lang="ko-KR" altLang="en-US" sz="12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220072" y="3897052"/>
              <a:ext cx="151216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Object 1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220072" y="4562072"/>
              <a:ext cx="151216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Object 1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220072" y="5301208"/>
              <a:ext cx="151216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Object 1</a:t>
              </a:r>
              <a:endParaRPr lang="ko-KR" altLang="en-US" sz="1200" dirty="0"/>
            </a:p>
          </p:txBody>
        </p:sp>
        <p:cxnSp>
          <p:nvCxnSpPr>
            <p:cNvPr id="21" name="직선 화살표 연결선 20"/>
            <p:cNvCxnSpPr>
              <a:stCxn id="16" idx="3"/>
              <a:endCxn id="18" idx="1"/>
            </p:cNvCxnSpPr>
            <p:nvPr/>
          </p:nvCxnSpPr>
          <p:spPr>
            <a:xfrm flipV="1">
              <a:off x="2987824" y="4149080"/>
              <a:ext cx="2232248" cy="7200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16" idx="3"/>
              <a:endCxn id="24" idx="1"/>
            </p:cNvCxnSpPr>
            <p:nvPr/>
          </p:nvCxnSpPr>
          <p:spPr>
            <a:xfrm flipV="1">
              <a:off x="2987824" y="4814100"/>
              <a:ext cx="2232248" cy="550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16" idx="3"/>
              <a:endCxn id="26" idx="1"/>
            </p:cNvCxnSpPr>
            <p:nvPr/>
          </p:nvCxnSpPr>
          <p:spPr>
            <a:xfrm>
              <a:off x="2987824" y="4869160"/>
              <a:ext cx="2232248" cy="6840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051083" y="4041068"/>
              <a:ext cx="1800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 instance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899592" y="3645024"/>
            <a:ext cx="3708412" cy="2808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class</a:t>
            </a:r>
            <a:r>
              <a:rPr lang="ko-KR" altLang="en-US" sz="1200" dirty="0"/>
              <a:t> 클래스이름</a:t>
            </a:r>
            <a:r>
              <a:rPr lang="en-US" altLang="ko-KR" sz="1200" dirty="0"/>
              <a:t>[(</a:t>
            </a:r>
            <a:r>
              <a:rPr lang="ko-KR" altLang="en-US" sz="1200" dirty="0"/>
              <a:t>상속 </a:t>
            </a:r>
            <a:r>
              <a:rPr lang="ko-KR" altLang="en-US" sz="1200" dirty="0" err="1"/>
              <a:t>클래스명</a:t>
            </a:r>
            <a:r>
              <a:rPr lang="en-US" altLang="ko-KR" sz="1200" dirty="0"/>
              <a:t>)]: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&lt;</a:t>
            </a:r>
            <a:r>
              <a:rPr lang="ko-KR" altLang="en-US" sz="1200" dirty="0"/>
              <a:t>클래스 변수 </a:t>
            </a:r>
            <a:r>
              <a:rPr lang="en-US" altLang="ko-KR" sz="1200" dirty="0"/>
              <a:t>1&gt;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&lt;</a:t>
            </a:r>
            <a:r>
              <a:rPr lang="ko-KR" altLang="en-US" sz="1200" dirty="0"/>
              <a:t>클래스 변수 </a:t>
            </a:r>
            <a:r>
              <a:rPr lang="en-US" altLang="ko-KR" sz="1200" dirty="0"/>
              <a:t>2&gt;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... </a:t>
            </a:r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</a:t>
            </a:r>
            <a:r>
              <a:rPr lang="en-US" altLang="ko-KR" sz="1200" b="1" dirty="0" err="1" smtClean="0"/>
              <a:t>def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인스턴스함수</a:t>
            </a:r>
            <a:r>
              <a:rPr lang="en-US" altLang="ko-KR" sz="1200" dirty="0"/>
              <a:t>1(self[, </a:t>
            </a:r>
            <a:r>
              <a:rPr lang="ko-KR" altLang="en-US" sz="1200" dirty="0"/>
              <a:t>인수</a:t>
            </a:r>
            <a:r>
              <a:rPr lang="en-US" altLang="ko-KR" sz="1200" dirty="0"/>
              <a:t>1, </a:t>
            </a:r>
            <a:r>
              <a:rPr lang="ko-KR" altLang="en-US" sz="1200" dirty="0"/>
              <a:t>인수</a:t>
            </a:r>
            <a:r>
              <a:rPr lang="en-US" altLang="ko-KR" sz="1200" dirty="0"/>
              <a:t>2,,,]):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&lt;</a:t>
            </a:r>
            <a:r>
              <a:rPr lang="ko-KR" altLang="en-US" sz="1200" dirty="0"/>
              <a:t>수행할 문장 </a:t>
            </a:r>
            <a:r>
              <a:rPr lang="en-US" altLang="ko-KR" sz="1200" dirty="0"/>
              <a:t>1&gt;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&lt;</a:t>
            </a:r>
            <a:r>
              <a:rPr lang="ko-KR" altLang="en-US" sz="1200" dirty="0"/>
              <a:t>수행할 문장 </a:t>
            </a:r>
            <a:r>
              <a:rPr lang="en-US" altLang="ko-KR" sz="1200" dirty="0"/>
              <a:t>2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...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@</a:t>
            </a:r>
            <a:r>
              <a:rPr lang="en-US" altLang="ko-KR" sz="1200" dirty="0" err="1" smtClean="0"/>
              <a:t>classmethod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</a:t>
            </a:r>
            <a:r>
              <a:rPr lang="en-US" altLang="ko-KR" sz="1200" b="1" dirty="0" err="1" smtClean="0"/>
              <a:t>def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클래스함수</a:t>
            </a:r>
            <a:r>
              <a:rPr lang="en-US" altLang="ko-KR" sz="1200" dirty="0" smtClean="0"/>
              <a:t>2(</a:t>
            </a:r>
            <a:r>
              <a:rPr lang="en-US" altLang="ko-KR" sz="1200" dirty="0" err="1" smtClean="0"/>
              <a:t>cls</a:t>
            </a:r>
            <a:r>
              <a:rPr lang="en-US" altLang="ko-KR" sz="1200" dirty="0" smtClean="0"/>
              <a:t>[, </a:t>
            </a:r>
            <a:r>
              <a:rPr lang="ko-KR" altLang="en-US" sz="1200" dirty="0"/>
              <a:t>인수</a:t>
            </a:r>
            <a:r>
              <a:rPr lang="en-US" altLang="ko-KR" sz="1200" dirty="0"/>
              <a:t>1, </a:t>
            </a:r>
            <a:r>
              <a:rPr lang="ko-KR" altLang="en-US" sz="1200" dirty="0"/>
              <a:t>인수</a:t>
            </a:r>
            <a:r>
              <a:rPr lang="en-US" altLang="ko-KR" sz="1200" dirty="0"/>
              <a:t>2</a:t>
            </a:r>
            <a:r>
              <a:rPr lang="en-US" altLang="ko-KR" sz="1200" dirty="0" smtClean="0"/>
              <a:t>,,,]):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</a:t>
            </a:r>
            <a:r>
              <a:rPr lang="en-US" altLang="ko-KR" sz="1200" dirty="0"/>
              <a:t>&lt;</a:t>
            </a:r>
            <a:r>
              <a:rPr lang="ko-KR" altLang="en-US" sz="1200" dirty="0"/>
              <a:t>수행할 문장</a:t>
            </a:r>
            <a:r>
              <a:rPr lang="en-US" altLang="ko-KR" sz="1200" dirty="0"/>
              <a:t>1&gt;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&lt;</a:t>
            </a:r>
            <a:r>
              <a:rPr lang="ko-KR" altLang="en-US" sz="1200" dirty="0"/>
              <a:t>수행할 문장</a:t>
            </a:r>
            <a:r>
              <a:rPr lang="en-US" altLang="ko-KR" sz="1200" dirty="0"/>
              <a:t>2&gt;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...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...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608400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클래스에서 객체 생성하기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12653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24944"/>
            <a:ext cx="5000625" cy="354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</a:t>
            </a:r>
            <a:r>
              <a:rPr lang="ko-KR" altLang="en-US" dirty="0" smtClean="0"/>
              <a:t>작성 예시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71600" y="3282516"/>
            <a:ext cx="2088232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60232" y="2996952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Class  </a:t>
            </a:r>
            <a:r>
              <a:rPr lang="ko-KR" altLang="en-US" sz="1400" dirty="0" smtClean="0"/>
              <a:t>객체 변수</a:t>
            </a:r>
            <a:endParaRPr lang="ko-KR" altLang="en-US" sz="1400" dirty="0"/>
          </a:p>
        </p:txBody>
      </p:sp>
      <p:cxnSp>
        <p:nvCxnSpPr>
          <p:cNvPr id="9" name="직선 화살표 연결선 8"/>
          <p:cNvCxnSpPr>
            <a:stCxn id="6" idx="3"/>
            <a:endCxn id="7" idx="1"/>
          </p:cNvCxnSpPr>
          <p:nvPr/>
        </p:nvCxnSpPr>
        <p:spPr>
          <a:xfrm flipV="1">
            <a:off x="3059832" y="3150841"/>
            <a:ext cx="3600400" cy="2756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71600" y="3660727"/>
            <a:ext cx="2520280" cy="41634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732240" y="3628980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Instance </a:t>
            </a:r>
            <a:r>
              <a:rPr lang="ko-KR" altLang="en-US" sz="1400" dirty="0" smtClean="0"/>
              <a:t>객체 변수</a:t>
            </a:r>
            <a:endParaRPr lang="ko-KR" altLang="en-US" sz="1400" dirty="0"/>
          </a:p>
        </p:txBody>
      </p:sp>
      <p:cxnSp>
        <p:nvCxnSpPr>
          <p:cNvPr id="11" name="직선 화살표 연결선 10"/>
          <p:cNvCxnSpPr>
            <a:stCxn id="19" idx="3"/>
            <a:endCxn id="20" idx="1"/>
          </p:cNvCxnSpPr>
          <p:nvPr/>
        </p:nvCxnSpPr>
        <p:spPr>
          <a:xfrm flipV="1">
            <a:off x="3491880" y="3782869"/>
            <a:ext cx="3240360" cy="860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003624" y="4293096"/>
            <a:ext cx="4360464" cy="9385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762666" y="4629326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Class </a:t>
            </a:r>
            <a:r>
              <a:rPr lang="ko-KR" altLang="en-US" sz="1400" dirty="0" smtClean="0"/>
              <a:t>내의 </a:t>
            </a:r>
            <a:r>
              <a:rPr lang="ko-KR" altLang="en-US" sz="1400" dirty="0" err="1" smtClean="0"/>
              <a:t>인스턴스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메소</a:t>
            </a:r>
            <a:r>
              <a:rPr lang="ko-KR" altLang="en-US" sz="1400" dirty="0" err="1"/>
              <a:t>드</a:t>
            </a:r>
            <a:endParaRPr lang="ko-KR" altLang="en-US" sz="1400" dirty="0"/>
          </a:p>
        </p:txBody>
      </p:sp>
      <p:cxnSp>
        <p:nvCxnSpPr>
          <p:cNvPr id="13" name="직선 화살표 연결선 12"/>
          <p:cNvCxnSpPr>
            <a:stCxn id="23" idx="3"/>
            <a:endCxn id="25" idx="1"/>
          </p:cNvCxnSpPr>
          <p:nvPr/>
        </p:nvCxnSpPr>
        <p:spPr>
          <a:xfrm>
            <a:off x="5364088" y="4762382"/>
            <a:ext cx="1398578" cy="1285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11560" y="1591632"/>
            <a:ext cx="79928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파이썬에서</a:t>
            </a:r>
            <a:r>
              <a:rPr lang="ko-KR" altLang="en-US" sz="2800" dirty="0" smtClean="0"/>
              <a:t> 클래스는 하나의 타입이면서 하나의 객체이다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실제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객체를 만들 수 있는 타입으로 사용</a:t>
            </a:r>
            <a:endParaRPr lang="en-US" altLang="ko-KR" sz="2800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5542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Namespace &amp; scope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06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Namespace </a:t>
            </a:r>
            <a:r>
              <a:rPr lang="ko-KR" altLang="en-US" dirty="0" smtClean="0"/>
              <a:t>흐름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172896" y="201054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Base class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172896" y="337869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class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99592" y="489086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17440" y="489086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563888" y="489086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</a:t>
            </a:r>
          </a:p>
        </p:txBody>
      </p:sp>
      <p:cxnSp>
        <p:nvCxnSpPr>
          <p:cNvPr id="11" name="직선 화살표 연결선 10"/>
          <p:cNvCxnSpPr>
            <a:stCxn id="6" idx="0"/>
            <a:endCxn id="5" idx="2"/>
          </p:cNvCxnSpPr>
          <p:nvPr/>
        </p:nvCxnSpPr>
        <p:spPr>
          <a:xfrm flipV="1">
            <a:off x="2630096" y="2924944"/>
            <a:ext cx="0" cy="453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1356792" y="4293096"/>
            <a:ext cx="1273304" cy="59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2"/>
            <a:endCxn id="8" idx="0"/>
          </p:cNvCxnSpPr>
          <p:nvPr/>
        </p:nvCxnSpPr>
        <p:spPr>
          <a:xfrm>
            <a:off x="2630096" y="4293096"/>
            <a:ext cx="44544" cy="59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6" idx="2"/>
            <a:endCxn id="9" idx="0"/>
          </p:cNvCxnSpPr>
          <p:nvPr/>
        </p:nvCxnSpPr>
        <p:spPr>
          <a:xfrm>
            <a:off x="2630096" y="4293096"/>
            <a:ext cx="1390992" cy="59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09328" y="2996952"/>
            <a:ext cx="770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7544" y="4293096"/>
            <a:ext cx="132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err="1" smtClean="0"/>
              <a:t>인스턴스</a:t>
            </a:r>
            <a:r>
              <a:rPr lang="ko-KR" altLang="en-US" sz="1200" dirty="0" smtClean="0"/>
              <a:t> 생성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635896" y="2204864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35896" y="3655876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5576" y="6093296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23728" y="6093296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91880" y="6093296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 rot="16200000">
            <a:off x="3547026" y="3899614"/>
            <a:ext cx="4262772" cy="48463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94336" y="3754306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Namespace</a:t>
            </a:r>
          </a:p>
          <a:p>
            <a:pPr algn="ctr"/>
            <a:r>
              <a:rPr lang="en-US" altLang="ko-KR" sz="1400" dirty="0" smtClean="0"/>
              <a:t> </a:t>
            </a:r>
            <a:r>
              <a:rPr lang="ko-KR" altLang="en-US" sz="1400" dirty="0" smtClean="0"/>
              <a:t>검색 </a:t>
            </a:r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6724200" y="3121044"/>
            <a:ext cx="20162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</a:t>
            </a:r>
            <a:r>
              <a:rPr lang="ko-KR" altLang="en-US" sz="1400" dirty="0" smtClean="0"/>
              <a:t>객체는 자신들이 관리하는 </a:t>
            </a:r>
            <a:r>
              <a:rPr lang="en-US" altLang="ko-KR" sz="1400" dirty="0" smtClean="0"/>
              <a:t>Namespace </a:t>
            </a:r>
            <a:r>
              <a:rPr lang="ko-KR" altLang="en-US" sz="1400" dirty="0" smtClean="0"/>
              <a:t>공간을 생성하며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객체 내의 속성이나 </a:t>
            </a:r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호출시</a:t>
            </a:r>
            <a:r>
              <a:rPr lang="ko-KR" altLang="en-US" sz="1400" dirty="0" smtClean="0"/>
              <a:t> 이를 검색해서 처리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65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&amp; instance scope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200" dirty="0" smtClean="0">
                <a:latin typeface="+mn-ea"/>
              </a:rPr>
              <a:t>Class</a:t>
            </a:r>
            <a:r>
              <a:rPr lang="ko-KR" altLang="en-US" sz="2200" dirty="0">
                <a:latin typeface="+mn-ea"/>
              </a:rPr>
              <a:t> </a:t>
            </a:r>
            <a:r>
              <a:rPr lang="en-US" altLang="ko-KR" sz="2200" dirty="0" smtClean="0">
                <a:latin typeface="+mn-ea"/>
              </a:rPr>
              <a:t>Object</a:t>
            </a:r>
            <a:r>
              <a:rPr lang="ko-KR" altLang="en-US" sz="2200" dirty="0" smtClean="0">
                <a:latin typeface="+mn-ea"/>
              </a:rPr>
              <a:t>는 </a:t>
            </a:r>
            <a:r>
              <a:rPr lang="ko-KR" altLang="en-US" sz="2200" dirty="0" err="1" smtClean="0">
                <a:latin typeface="+mn-ea"/>
              </a:rPr>
              <a:t>인스턴스를</a:t>
            </a:r>
            <a:r>
              <a:rPr lang="ko-KR" altLang="en-US" sz="2200" dirty="0" smtClean="0">
                <a:latin typeface="+mn-ea"/>
              </a:rPr>
              <a:t> 만드는 기준을 정리한다</a:t>
            </a:r>
            <a:r>
              <a:rPr lang="en-US" altLang="ko-KR" sz="2200" dirty="0" smtClean="0">
                <a:latin typeface="+mn-ea"/>
              </a:rPr>
              <a:t>.  </a:t>
            </a: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클래스를 정의한다고  하나의 저장공간</a:t>
            </a:r>
            <a:r>
              <a:rPr lang="en-US" altLang="ko-KR" sz="2200" dirty="0" smtClean="0">
                <a:latin typeface="+mn-ea"/>
              </a:rPr>
              <a:t>(Namespace) </a:t>
            </a:r>
            <a:r>
              <a:rPr lang="ko-KR" altLang="en-US" sz="2200" dirty="0" smtClean="0">
                <a:latin typeface="+mn-ea"/>
              </a:rPr>
              <a:t>기준이 되는 것은 아니다</a:t>
            </a:r>
            <a:r>
              <a:rPr lang="en-US" altLang="ko-KR" sz="2200" dirty="0" smtClean="0">
                <a:latin typeface="+mn-ea"/>
              </a:rPr>
              <a:t>.</a:t>
            </a:r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200" dirty="0">
                <a:latin typeface="+mn-ea"/>
              </a:rPr>
              <a:t> </a:t>
            </a:r>
            <a:r>
              <a:rPr lang="en-US" altLang="ko-KR" sz="2200" dirty="0" smtClean="0">
                <a:latin typeface="+mn-ea"/>
              </a:rPr>
              <a:t>  - </a:t>
            </a:r>
            <a:r>
              <a:rPr lang="ko-KR" altLang="en-US" sz="2200" dirty="0" smtClean="0">
                <a:latin typeface="+mn-ea"/>
              </a:rPr>
              <a:t>클래스 저장공간과 </a:t>
            </a:r>
            <a:r>
              <a:rPr lang="ko-KR" altLang="en-US" sz="2200" dirty="0" err="1" smtClean="0">
                <a:latin typeface="+mn-ea"/>
              </a:rPr>
              <a:t>인스턴스</a:t>
            </a:r>
            <a:r>
              <a:rPr lang="ko-KR" altLang="en-US" sz="2200" dirty="0" smtClean="0">
                <a:latin typeface="+mn-ea"/>
              </a:rPr>
              <a:t> 저장공간이 분리된다</a:t>
            </a:r>
            <a:endParaRPr lang="ko-KR" altLang="en-US" sz="1800" dirty="0">
              <a:latin typeface="+mn-ea"/>
            </a:endParaRPr>
          </a:p>
          <a:p>
            <a:pPr marL="457200" lvl="1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707904" y="4077072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User defined</a:t>
            </a:r>
          </a:p>
          <a:p>
            <a:pPr algn="ctr"/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516216" y="3645024"/>
            <a:ext cx="1440160" cy="6120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Instance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516216" y="4409492"/>
            <a:ext cx="1440160" cy="6120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Instance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516216" y="5173960"/>
            <a:ext cx="1440160" cy="6120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Instance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331640" y="4077072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Built-in</a:t>
            </a:r>
          </a:p>
          <a:p>
            <a:pPr algn="ctr"/>
            <a:r>
              <a:rPr lang="en-US" altLang="ko-KR" dirty="0" smtClean="0"/>
              <a:t>Class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8" idx="3"/>
            <a:endCxn id="4" idx="1"/>
          </p:cNvCxnSpPr>
          <p:nvPr/>
        </p:nvCxnSpPr>
        <p:spPr>
          <a:xfrm>
            <a:off x="2771800" y="4689140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4" idx="3"/>
            <a:endCxn id="5" idx="1"/>
          </p:cNvCxnSpPr>
          <p:nvPr/>
        </p:nvCxnSpPr>
        <p:spPr>
          <a:xfrm flipV="1">
            <a:off x="5148064" y="3951058"/>
            <a:ext cx="1368152" cy="7380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4" idx="3"/>
            <a:endCxn id="6" idx="1"/>
          </p:cNvCxnSpPr>
          <p:nvPr/>
        </p:nvCxnSpPr>
        <p:spPr>
          <a:xfrm>
            <a:off x="5148064" y="4689140"/>
            <a:ext cx="1368152" cy="26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4" idx="3"/>
            <a:endCxn id="7" idx="1"/>
          </p:cNvCxnSpPr>
          <p:nvPr/>
        </p:nvCxnSpPr>
        <p:spPr>
          <a:xfrm>
            <a:off x="5148064" y="4689140"/>
            <a:ext cx="1368152" cy="7908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15816" y="3789040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07512" y="3728065"/>
            <a:ext cx="1092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인스턴스</a:t>
            </a:r>
            <a:r>
              <a:rPr lang="ko-KR" altLang="en-US" sz="1200" dirty="0" err="1"/>
              <a:t>화</a:t>
            </a:r>
            <a:endParaRPr lang="ko-KR" altLang="en-US" sz="1200" dirty="0"/>
          </a:p>
        </p:txBody>
      </p:sp>
      <p:sp>
        <p:nvSpPr>
          <p:cNvPr id="21" name="오른쪽 화살표 20"/>
          <p:cNvSpPr/>
          <p:nvPr/>
        </p:nvSpPr>
        <p:spPr>
          <a:xfrm>
            <a:off x="1547664" y="2996952"/>
            <a:ext cx="5904656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오른쪽 화살표 21"/>
          <p:cNvSpPr/>
          <p:nvPr/>
        </p:nvSpPr>
        <p:spPr>
          <a:xfrm rot="10800000">
            <a:off x="1561376" y="5904364"/>
            <a:ext cx="5904656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19872" y="593998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Object Scope 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771800" y="304152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Object</a:t>
            </a:r>
            <a:r>
              <a:rPr lang="ko-KR" altLang="en-US" dirty="0"/>
              <a:t> </a:t>
            </a:r>
            <a:r>
              <a:rPr lang="en-US" altLang="ko-KR" dirty="0" smtClean="0"/>
              <a:t>Namespace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61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223" y="5349577"/>
            <a:ext cx="3368977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Class/Instance </a:t>
            </a:r>
            <a:r>
              <a:rPr lang="ko-KR" altLang="en-US" dirty="0" smtClean="0"/>
              <a:t>관계 </a:t>
            </a:r>
            <a:r>
              <a:rPr lang="ko-KR" altLang="en-US" dirty="0" err="1" smtClean="0"/>
              <a:t>매핑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17194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sz="3300" dirty="0" smtClean="0"/>
              <a:t>Class </a:t>
            </a:r>
            <a:r>
              <a:rPr lang="ko-KR" altLang="en-US" sz="3300" dirty="0" smtClean="0"/>
              <a:t>키워드로 클래스 정의</a:t>
            </a:r>
            <a:endParaRPr lang="en-US" altLang="ko-KR" sz="3300" dirty="0" smtClean="0"/>
          </a:p>
          <a:p>
            <a:pPr marL="0" indent="0">
              <a:buNone/>
            </a:pPr>
            <a:r>
              <a:rPr lang="en-US" altLang="ko-KR" sz="3300" dirty="0"/>
              <a:t> </a:t>
            </a:r>
            <a:r>
              <a:rPr lang="ko-KR" altLang="en-US" sz="3300" dirty="0" smtClean="0"/>
              <a:t>상속은 </a:t>
            </a:r>
            <a:r>
              <a:rPr lang="en-US" altLang="ko-KR" sz="3300" dirty="0" smtClean="0"/>
              <a:t>class </a:t>
            </a:r>
            <a:r>
              <a:rPr lang="ko-KR" altLang="en-US" sz="3300" dirty="0" smtClean="0"/>
              <a:t>키워드 다음</a:t>
            </a:r>
            <a:r>
              <a:rPr lang="en-US" altLang="ko-KR" sz="3300" dirty="0" smtClean="0"/>
              <a:t>() </a:t>
            </a:r>
            <a:r>
              <a:rPr lang="ko-KR" altLang="en-US" sz="3300" dirty="0" smtClean="0"/>
              <a:t>내에 상속할 클래스 정의</a:t>
            </a:r>
            <a:r>
              <a:rPr lang="en-US" altLang="ko-KR" sz="3300" dirty="0" smtClean="0"/>
              <a:t>,  </a:t>
            </a:r>
            <a:r>
              <a:rPr lang="ko-KR" altLang="en-US" sz="3300" dirty="0" err="1" smtClean="0"/>
              <a:t>인스턴스</a:t>
            </a:r>
            <a:r>
              <a:rPr lang="ko-KR" altLang="en-US" sz="3300" dirty="0" smtClean="0"/>
              <a:t> 생성은 </a:t>
            </a:r>
            <a:r>
              <a:rPr lang="ko-KR" altLang="en-US" sz="3300" dirty="0" err="1" smtClean="0"/>
              <a:t>클래스명에</a:t>
            </a:r>
            <a:r>
              <a:rPr lang="ko-KR" altLang="en-US" sz="3300" dirty="0" smtClean="0"/>
              <a:t> </a:t>
            </a:r>
            <a:r>
              <a:rPr lang="en-US" altLang="ko-KR" sz="3300" dirty="0" smtClean="0"/>
              <a:t>()</a:t>
            </a:r>
            <a:r>
              <a:rPr lang="ko-KR" altLang="en-US" sz="3300" dirty="0" smtClean="0"/>
              <a:t>연산자 사용</a:t>
            </a:r>
            <a:endParaRPr lang="en-US" altLang="ko-KR" sz="3300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3851920" y="3819238"/>
            <a:ext cx="1440160" cy="1152128"/>
            <a:chOff x="5724128" y="3356992"/>
            <a:chExt cx="1800200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115616" y="3820705"/>
            <a:ext cx="1440160" cy="1152128"/>
            <a:chOff x="5724128" y="3356992"/>
            <a:chExt cx="1800200" cy="1512168"/>
          </a:xfrm>
        </p:grpSpPr>
        <p:sp>
          <p:nvSpPr>
            <p:cNvPr id="34" name="직사각형 33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588224" y="3809907"/>
            <a:ext cx="1440160" cy="1152128"/>
            <a:chOff x="5724128" y="3356992"/>
            <a:chExt cx="1800200" cy="1512168"/>
          </a:xfrm>
        </p:grpSpPr>
        <p:sp>
          <p:nvSpPr>
            <p:cNvPr id="38" name="직사각형 3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588224" y="3348255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Super Class</a:t>
            </a:r>
            <a:endParaRPr lang="ko-KR" altLang="en-US" sz="14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3851920" y="337712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Class</a:t>
            </a:r>
            <a:endParaRPr lang="ko-KR" altLang="en-US" sz="1400" u="sng" dirty="0"/>
          </a:p>
        </p:txBody>
      </p:sp>
      <p:sp>
        <p:nvSpPr>
          <p:cNvPr id="44" name="TextBox 43"/>
          <p:cNvSpPr txBox="1"/>
          <p:nvPr/>
        </p:nvSpPr>
        <p:spPr>
          <a:xfrm>
            <a:off x="1115616" y="337712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instance</a:t>
            </a:r>
            <a:endParaRPr lang="ko-KR" altLang="en-US" sz="1400" u="sng" dirty="0"/>
          </a:p>
        </p:txBody>
      </p:sp>
      <p:cxnSp>
        <p:nvCxnSpPr>
          <p:cNvPr id="28" name="꺾인 연결선 27"/>
          <p:cNvCxnSpPr>
            <a:stCxn id="30" idx="3"/>
            <a:endCxn id="40" idx="1"/>
          </p:cNvCxnSpPr>
          <p:nvPr/>
        </p:nvCxnSpPr>
        <p:spPr>
          <a:xfrm flipV="1">
            <a:off x="5292080" y="4303676"/>
            <a:ext cx="1296144" cy="9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0" idx="1"/>
            <a:endCxn id="35" idx="3"/>
          </p:cNvCxnSpPr>
          <p:nvPr/>
        </p:nvCxnSpPr>
        <p:spPr>
          <a:xfrm flipH="1">
            <a:off x="2555776" y="4313007"/>
            <a:ext cx="1296144" cy="146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508104" y="457239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99792" y="4568714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err="1"/>
              <a:t>화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3203848" y="5445224"/>
            <a:ext cx="468052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endCxn id="32" idx="2"/>
          </p:cNvCxnSpPr>
          <p:nvPr/>
        </p:nvCxnSpPr>
        <p:spPr>
          <a:xfrm flipV="1">
            <a:off x="3437874" y="4971366"/>
            <a:ext cx="1134126" cy="4738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3707904" y="5446644"/>
            <a:ext cx="468052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27" idx="3"/>
            <a:endCxn id="42" idx="2"/>
          </p:cNvCxnSpPr>
          <p:nvPr/>
        </p:nvCxnSpPr>
        <p:spPr>
          <a:xfrm flipV="1">
            <a:off x="4175956" y="4962035"/>
            <a:ext cx="3132348" cy="6286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187418" y="6093296"/>
            <a:ext cx="592494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36" idx="2"/>
          </p:cNvCxnSpPr>
          <p:nvPr/>
        </p:nvCxnSpPr>
        <p:spPr>
          <a:xfrm flipH="1" flipV="1">
            <a:off x="1835696" y="4972833"/>
            <a:ext cx="1368152" cy="12644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4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class &amp; instance namespace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class </a:t>
            </a:r>
            <a:r>
              <a:rPr lang="ko-KR" altLang="en-US" sz="2800" dirty="0" smtClean="0">
                <a:latin typeface="+mn-ea"/>
              </a:rPr>
              <a:t>와</a:t>
            </a:r>
            <a:r>
              <a:rPr lang="en-US" altLang="ko-KR" sz="2800" dirty="0" smtClean="0">
                <a:latin typeface="+mn-ea"/>
              </a:rPr>
              <a:t> instance</a:t>
            </a:r>
            <a:r>
              <a:rPr lang="ko-KR" altLang="en-US" sz="2800" dirty="0" smtClean="0">
                <a:latin typeface="+mn-ea"/>
              </a:rPr>
              <a:t>도 모두 객체이므로 별도의 </a:t>
            </a:r>
            <a:r>
              <a:rPr lang="en-US" altLang="ko-KR" sz="2800" dirty="0" smtClean="0">
                <a:latin typeface="+mn-ea"/>
              </a:rPr>
              <a:t> namespace</a:t>
            </a:r>
            <a:r>
              <a:rPr lang="ko-KR" altLang="en-US" sz="2800" dirty="0" smtClean="0">
                <a:latin typeface="+mn-ea"/>
              </a:rPr>
              <a:t>가 구분 관리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3212976"/>
            <a:ext cx="6464300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8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48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2492896"/>
            <a:ext cx="7939608" cy="2942456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3.3 </a:t>
            </a:r>
            <a:r>
              <a:rPr lang="en-US" altLang="ko-KR" sz="6700" dirty="0" smtClean="0"/>
              <a:t>instance</a:t>
            </a:r>
            <a:br>
              <a:rPr lang="en-US" altLang="ko-KR" sz="6700" dirty="0" smtClean="0"/>
            </a:br>
            <a:r>
              <a:rPr lang="ko-KR" altLang="en-US" sz="6700" dirty="0" err="1" smtClean="0"/>
              <a:t>생성자와</a:t>
            </a:r>
            <a:r>
              <a:rPr lang="en-US" altLang="ko-KR" sz="6700" dirty="0"/>
              <a:t> </a:t>
            </a:r>
            <a:r>
              <a:rPr lang="ko-KR" altLang="en-US" sz="6700" dirty="0" err="1" smtClean="0"/>
              <a:t>소멸자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7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기초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7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</a:t>
            </a:r>
            <a:r>
              <a:rPr lang="ko-KR" altLang="en-US" dirty="0" smtClean="0"/>
              <a:t>구</a:t>
            </a:r>
            <a:r>
              <a:rPr lang="ko-KR" altLang="en-US" dirty="0"/>
              <a:t>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클래스는 슈퍼클래스를 상속하고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만들어서 실제 기능들을 동작시킨다</a:t>
            </a:r>
            <a:r>
              <a:rPr lang="en-US" altLang="ko-KR" dirty="0" smtClean="0"/>
              <a:t>.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851920" y="4291629"/>
            <a:ext cx="1440160" cy="1152128"/>
            <a:chOff x="5724128" y="3356992"/>
            <a:chExt cx="1800200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115616" y="4293096"/>
            <a:ext cx="1440160" cy="1152128"/>
            <a:chOff x="5724128" y="3356992"/>
            <a:chExt cx="1800200" cy="1512168"/>
          </a:xfrm>
        </p:grpSpPr>
        <p:sp>
          <p:nvSpPr>
            <p:cNvPr id="34" name="직사각형 33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588224" y="4282298"/>
            <a:ext cx="1440160" cy="1152128"/>
            <a:chOff x="5724128" y="3356992"/>
            <a:chExt cx="1800200" cy="1512168"/>
          </a:xfrm>
        </p:grpSpPr>
        <p:sp>
          <p:nvSpPr>
            <p:cNvPr id="38" name="직사각형 3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588224" y="382064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Super Class</a:t>
            </a:r>
            <a:endParaRPr lang="ko-KR" altLang="en-US" sz="14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3851920" y="3849517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Class</a:t>
            </a:r>
            <a:endParaRPr lang="ko-KR" altLang="en-US" sz="1400" u="sng" dirty="0"/>
          </a:p>
        </p:txBody>
      </p:sp>
      <p:sp>
        <p:nvSpPr>
          <p:cNvPr id="44" name="TextBox 43"/>
          <p:cNvSpPr txBox="1"/>
          <p:nvPr/>
        </p:nvSpPr>
        <p:spPr>
          <a:xfrm>
            <a:off x="1115616" y="3849517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instance</a:t>
            </a:r>
            <a:endParaRPr lang="ko-KR" altLang="en-US" sz="1400" u="sng" dirty="0"/>
          </a:p>
        </p:txBody>
      </p:sp>
      <p:cxnSp>
        <p:nvCxnSpPr>
          <p:cNvPr id="28" name="꺾인 연결선 27"/>
          <p:cNvCxnSpPr>
            <a:stCxn id="30" idx="3"/>
            <a:endCxn id="40" idx="1"/>
          </p:cNvCxnSpPr>
          <p:nvPr/>
        </p:nvCxnSpPr>
        <p:spPr>
          <a:xfrm flipV="1">
            <a:off x="5292080" y="4776067"/>
            <a:ext cx="1296144" cy="9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0" idx="1"/>
            <a:endCxn id="35" idx="3"/>
          </p:cNvCxnSpPr>
          <p:nvPr/>
        </p:nvCxnSpPr>
        <p:spPr>
          <a:xfrm flipH="1">
            <a:off x="2555776" y="4785398"/>
            <a:ext cx="1296144" cy="146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508104" y="5044782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99792" y="5041105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err="1"/>
              <a:t>화</a:t>
            </a:r>
            <a:endParaRPr lang="ko-KR" altLang="en-US" sz="1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21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</a:t>
            </a:r>
            <a:r>
              <a:rPr lang="ko-KR" altLang="en-US" dirty="0" smtClean="0"/>
              <a:t>생성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키워드로 클래스 정의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상속은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키워드 다음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내에 상속할 클래스 정의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생성은 </a:t>
            </a:r>
            <a:r>
              <a:rPr lang="ko-KR" altLang="en-US" dirty="0" err="1" smtClean="0"/>
              <a:t>클래스명에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()</a:t>
            </a:r>
            <a:r>
              <a:rPr lang="ko-KR" altLang="en-US" dirty="0" smtClean="0"/>
              <a:t>연산자 사용</a:t>
            </a:r>
            <a:endParaRPr lang="en-US" altLang="ko-KR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3851920" y="3603214"/>
            <a:ext cx="1440160" cy="1152128"/>
            <a:chOff x="5724128" y="3356992"/>
            <a:chExt cx="1800200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115616" y="3604681"/>
            <a:ext cx="1440160" cy="1152128"/>
            <a:chOff x="5724128" y="3356992"/>
            <a:chExt cx="1800200" cy="1512168"/>
          </a:xfrm>
        </p:grpSpPr>
        <p:sp>
          <p:nvSpPr>
            <p:cNvPr id="34" name="직사각형 33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588224" y="3593883"/>
            <a:ext cx="1440160" cy="1152128"/>
            <a:chOff x="5724128" y="3356992"/>
            <a:chExt cx="1800200" cy="1512168"/>
          </a:xfrm>
        </p:grpSpPr>
        <p:sp>
          <p:nvSpPr>
            <p:cNvPr id="38" name="직사각형 3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588224" y="3132231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Super Class</a:t>
            </a:r>
            <a:endParaRPr lang="ko-KR" altLang="en-US" sz="14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3851920" y="3161102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Class</a:t>
            </a:r>
            <a:endParaRPr lang="ko-KR" altLang="en-US" sz="1400" u="sng" dirty="0"/>
          </a:p>
        </p:txBody>
      </p:sp>
      <p:sp>
        <p:nvSpPr>
          <p:cNvPr id="44" name="TextBox 43"/>
          <p:cNvSpPr txBox="1"/>
          <p:nvPr/>
        </p:nvSpPr>
        <p:spPr>
          <a:xfrm>
            <a:off x="1115616" y="3161102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instance</a:t>
            </a:r>
            <a:endParaRPr lang="ko-KR" altLang="en-US" sz="1400" u="sng" dirty="0"/>
          </a:p>
        </p:txBody>
      </p:sp>
      <p:cxnSp>
        <p:nvCxnSpPr>
          <p:cNvPr id="28" name="꺾인 연결선 27"/>
          <p:cNvCxnSpPr>
            <a:stCxn id="30" idx="3"/>
            <a:endCxn id="40" idx="1"/>
          </p:cNvCxnSpPr>
          <p:nvPr/>
        </p:nvCxnSpPr>
        <p:spPr>
          <a:xfrm flipV="1">
            <a:off x="5292080" y="4087652"/>
            <a:ext cx="1296144" cy="9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0" idx="1"/>
            <a:endCxn id="35" idx="3"/>
          </p:cNvCxnSpPr>
          <p:nvPr/>
        </p:nvCxnSpPr>
        <p:spPr>
          <a:xfrm flipH="1">
            <a:off x="2555776" y="4096983"/>
            <a:ext cx="1296144" cy="146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508104" y="4356367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99792" y="4352690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err="1"/>
              <a:t>화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3131840" y="5085184"/>
            <a:ext cx="345638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class A(object):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whoami</a:t>
            </a:r>
            <a:r>
              <a:rPr lang="en-US" altLang="ko-KR" sz="1000" dirty="0"/>
              <a:t>(self):</a:t>
            </a:r>
          </a:p>
          <a:p>
            <a:r>
              <a:rPr lang="en-US" altLang="ko-KR" sz="1000" dirty="0"/>
              <a:t>        return </a:t>
            </a:r>
            <a:r>
              <a:rPr lang="en-US" altLang="ko-KR" sz="1000" dirty="0" err="1"/>
              <a:t>self.__class__.__name</a:t>
            </a:r>
            <a:r>
              <a:rPr lang="en-US" altLang="ko-KR" sz="1000" dirty="0"/>
              <a:t>__</a:t>
            </a:r>
          </a:p>
          <a:p>
            <a:endParaRPr lang="en-US" altLang="ko-KR" sz="1000" dirty="0"/>
          </a:p>
          <a:p>
            <a:r>
              <a:rPr lang="en-US" altLang="ko-KR" sz="1000" dirty="0"/>
              <a:t>a = A()</a:t>
            </a:r>
            <a:endParaRPr lang="ko-KR" altLang="en-US" sz="1000" dirty="0"/>
          </a:p>
        </p:txBody>
      </p:sp>
      <p:sp>
        <p:nvSpPr>
          <p:cNvPr id="4" name="직사각형 3"/>
          <p:cNvSpPr/>
          <p:nvPr/>
        </p:nvSpPr>
        <p:spPr>
          <a:xfrm>
            <a:off x="3203848" y="5229200"/>
            <a:ext cx="468052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endCxn id="32" idx="2"/>
          </p:cNvCxnSpPr>
          <p:nvPr/>
        </p:nvCxnSpPr>
        <p:spPr>
          <a:xfrm flipV="1">
            <a:off x="3437874" y="4755342"/>
            <a:ext cx="1134126" cy="4738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3707904" y="5230620"/>
            <a:ext cx="468052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27" idx="3"/>
            <a:endCxn id="42" idx="2"/>
          </p:cNvCxnSpPr>
          <p:nvPr/>
        </p:nvCxnSpPr>
        <p:spPr>
          <a:xfrm flipV="1">
            <a:off x="4175956" y="4746011"/>
            <a:ext cx="3132348" cy="6286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187418" y="5877272"/>
            <a:ext cx="592494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36" idx="2"/>
          </p:cNvCxnSpPr>
          <p:nvPr/>
        </p:nvCxnSpPr>
        <p:spPr>
          <a:xfrm flipH="1" flipV="1">
            <a:off x="1835696" y="4756809"/>
            <a:ext cx="1368152" cy="12644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71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: __new__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41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92896"/>
            <a:ext cx="49434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__new__: 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__new__ </a:t>
            </a:r>
            <a:r>
              <a:rPr lang="ko-KR" altLang="en-US" dirty="0" err="1" smtClean="0"/>
              <a:t>메소드에도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smtClean="0"/>
              <a:t>과 동일한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구조이므로 전부 </a:t>
            </a:r>
            <a:r>
              <a:rPr lang="ko-KR" altLang="en-US" dirty="0" err="1" smtClean="0"/>
              <a:t>세팅해야</a:t>
            </a:r>
            <a:r>
              <a:rPr lang="ko-KR" altLang="en-US" dirty="0" smtClean="0"/>
              <a:t> 함</a:t>
            </a:r>
            <a:r>
              <a:rPr lang="en-US" altLang="ko-KR" dirty="0" smtClean="0"/>
              <a:t>. 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1691680" y="2929406"/>
            <a:ext cx="3468241" cy="136369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88224" y="3140968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__new__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보내야 함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 flipV="1">
            <a:off x="5159921" y="3602633"/>
            <a:ext cx="1428303" cy="86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53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__new__ : class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__new__</a:t>
            </a:r>
            <a:r>
              <a:rPr lang="ko-KR" altLang="en-US" sz="2800" dirty="0" smtClean="0"/>
              <a:t>를 구현하면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가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인자로 들어와야 함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그리고 </a:t>
            </a:r>
            <a:r>
              <a:rPr lang="ko-KR" altLang="en-US" sz="2800" dirty="0" err="1" smtClean="0"/>
              <a:t>인스턴스의</a:t>
            </a:r>
            <a:r>
              <a:rPr lang="ko-KR" altLang="en-US" sz="2800" dirty="0" smtClean="0"/>
              <a:t> 인자가 있을 경우는 </a:t>
            </a:r>
            <a:r>
              <a:rPr lang="en-US" altLang="ko-KR" sz="2800" dirty="0" smtClean="0"/>
              <a:t>__new__ </a:t>
            </a:r>
            <a:r>
              <a:rPr lang="ko-KR" altLang="en-US" sz="2800" dirty="0" smtClean="0"/>
              <a:t>에도 인자를 넣어줘야 함</a:t>
            </a:r>
            <a:endParaRPr lang="en-US" altLang="ko-KR" sz="2800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2976"/>
            <a:ext cx="36290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70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__new__ :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막기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__new__</a:t>
            </a:r>
            <a:r>
              <a:rPr lang="ko-KR" altLang="en-US" sz="2800" dirty="0" smtClean="0"/>
              <a:t>를 구현해서 </a:t>
            </a:r>
            <a:r>
              <a:rPr lang="en-US" altLang="ko-KR" sz="2800" dirty="0" smtClean="0"/>
              <a:t>class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참조를 </a:t>
            </a:r>
            <a:r>
              <a:rPr lang="en-US" altLang="ko-KR" sz="2800" dirty="0" smtClean="0"/>
              <a:t>return</a:t>
            </a:r>
            <a:r>
              <a:rPr lang="ko-KR" altLang="en-US" sz="2800" dirty="0" smtClean="0"/>
              <a:t>하면 </a:t>
            </a:r>
            <a:r>
              <a:rPr lang="ko-KR" altLang="en-US" sz="2800" dirty="0" err="1" smtClean="0"/>
              <a:t>인스턴스가</a:t>
            </a:r>
            <a:r>
              <a:rPr lang="ko-KR" altLang="en-US" sz="2800" dirty="0" smtClean="0"/>
              <a:t> 만들어지지 않아 항상 </a:t>
            </a:r>
            <a:r>
              <a:rPr lang="en-US" altLang="ko-KR" sz="2800" dirty="0" smtClean="0"/>
              <a:t>class object</a:t>
            </a:r>
            <a:r>
              <a:rPr lang="ko-KR" altLang="en-US" sz="2800" dirty="0" smtClean="0"/>
              <a:t>만 처리 됨</a:t>
            </a:r>
            <a:endParaRPr lang="en-US" altLang="ko-KR" sz="2800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8" y="3212976"/>
            <a:ext cx="34004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86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인스턴스</a:t>
            </a:r>
            <a:r>
              <a:rPr lang="ko-KR" altLang="en-US" dirty="0" smtClean="0"/>
              <a:t> 초기화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57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생성자</a:t>
            </a:r>
            <a:r>
              <a:rPr lang="en-US" altLang="ko-KR" dirty="0" smtClean="0"/>
              <a:t>-</a:t>
            </a:r>
            <a:r>
              <a:rPr lang="en-US" altLang="ko-KR" dirty="0"/>
              <a:t>Creating Instance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__() </a:t>
            </a:r>
            <a:r>
              <a:rPr lang="ko-KR" altLang="en-US" dirty="0" smtClean="0"/>
              <a:t>함수를 </a:t>
            </a:r>
            <a:r>
              <a:rPr lang="ko-KR" altLang="en-US" dirty="0" err="1" smtClean="0"/>
              <a:t>오버라이딩해서</a:t>
            </a:r>
            <a:r>
              <a:rPr lang="ko-KR" altLang="en-US" dirty="0" smtClean="0"/>
              <a:t> 작성된 없을 경우 최상위 </a:t>
            </a:r>
            <a:r>
              <a:rPr lang="en-US" altLang="ko-KR" dirty="0" smtClean="0"/>
              <a:t>object 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사용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6992"/>
            <a:ext cx="4705350" cy="336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9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다양한 객체의 값을 원소로 </a:t>
            </a:r>
            <a:r>
              <a:rPr lang="ko-KR" altLang="en-US" dirty="0" err="1" smtClean="0"/>
              <a:t>값는</a:t>
            </a:r>
            <a:r>
              <a:rPr lang="ko-KR" altLang="en-US" dirty="0" smtClean="0"/>
              <a:t> 데이터 타입</a:t>
            </a:r>
            <a:endParaRPr lang="en-US" altLang="ko-KR" dirty="0" smtClean="0"/>
          </a:p>
        </p:txBody>
      </p:sp>
      <p:grpSp>
        <p:nvGrpSpPr>
          <p:cNvPr id="37" name="그룹 36"/>
          <p:cNvGrpSpPr/>
          <p:nvPr/>
        </p:nvGrpSpPr>
        <p:grpSpPr>
          <a:xfrm>
            <a:off x="1115616" y="2755233"/>
            <a:ext cx="4524905" cy="1105815"/>
            <a:chOff x="1187624" y="3356992"/>
            <a:chExt cx="4896544" cy="1493286"/>
          </a:xfrm>
        </p:grpSpPr>
        <p:sp>
          <p:nvSpPr>
            <p:cNvPr id="5" name="직사각형 4"/>
            <p:cNvSpPr/>
            <p:nvPr/>
          </p:nvSpPr>
          <p:spPr>
            <a:xfrm>
              <a:off x="1187624" y="3916548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Sequenec</a:t>
              </a:r>
              <a:r>
                <a:rPr lang="en-US" altLang="ko-KR" sz="1400" dirty="0" smtClean="0"/>
                <a:t> Types</a:t>
              </a:r>
              <a:endParaRPr lang="ko-KR" altLang="en-US" sz="14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067944" y="3356992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String/</a:t>
              </a:r>
              <a:r>
                <a:rPr lang="en-US" altLang="ko-KR" sz="1400" dirty="0" err="1" smtClean="0"/>
                <a:t>unicode</a:t>
              </a:r>
              <a:endParaRPr lang="ko-KR" altLang="en-US" sz="14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067944" y="3906493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Buffer/range</a:t>
              </a:r>
              <a:endParaRPr lang="ko-KR" altLang="en-US" sz="14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067944" y="4509120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List/tuple</a:t>
              </a:r>
              <a:endParaRPr lang="ko-KR" altLang="en-US" sz="1400" dirty="0"/>
            </a:p>
          </p:txBody>
        </p:sp>
        <p:cxnSp>
          <p:nvCxnSpPr>
            <p:cNvPr id="22" name="꺾인 연결선 21"/>
            <p:cNvCxnSpPr>
              <a:stCxn id="5" idx="3"/>
              <a:endCxn id="26" idx="1"/>
            </p:cNvCxnSpPr>
            <p:nvPr/>
          </p:nvCxnSpPr>
          <p:spPr>
            <a:xfrm flipV="1">
              <a:off x="3203848" y="3527571"/>
              <a:ext cx="864096" cy="5595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5" idx="3"/>
              <a:endCxn id="28" idx="1"/>
            </p:cNvCxnSpPr>
            <p:nvPr/>
          </p:nvCxnSpPr>
          <p:spPr>
            <a:xfrm flipV="1">
              <a:off x="3203848" y="4077072"/>
              <a:ext cx="864096" cy="10055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>
              <a:stCxn id="5" idx="3"/>
              <a:endCxn id="29" idx="1"/>
            </p:cNvCxnSpPr>
            <p:nvPr/>
          </p:nvCxnSpPr>
          <p:spPr>
            <a:xfrm>
              <a:off x="3203848" y="4087127"/>
              <a:ext cx="864096" cy="59257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971600" y="4530464"/>
            <a:ext cx="5844048" cy="1800200"/>
            <a:chOff x="1648264" y="4293096"/>
            <a:chExt cx="5844048" cy="2037568"/>
          </a:xfrm>
        </p:grpSpPr>
        <p:sp>
          <p:nvSpPr>
            <p:cNvPr id="16" name="직사각형 15"/>
            <p:cNvSpPr/>
            <p:nvPr/>
          </p:nvSpPr>
          <p:spPr>
            <a:xfrm>
              <a:off x="1648264" y="4314440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참</a:t>
              </a:r>
              <a:r>
                <a:rPr lang="ko-KR" altLang="en-US" dirty="0"/>
                <a:t>조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44408" y="4293096"/>
              <a:ext cx="259228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container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917216" y="532255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참조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917216" y="5898616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참조</a:t>
              </a:r>
            </a:p>
          </p:txBody>
        </p:sp>
        <p:cxnSp>
          <p:nvCxnSpPr>
            <p:cNvPr id="23" name="꺾인 연결선 22"/>
            <p:cNvCxnSpPr>
              <a:stCxn id="17" idx="2"/>
              <a:endCxn id="18" idx="1"/>
            </p:cNvCxnSpPr>
            <p:nvPr/>
          </p:nvCxnSpPr>
          <p:spPr>
            <a:xfrm rot="16200000" flipH="1">
              <a:off x="4172168" y="4793528"/>
              <a:ext cx="813432" cy="6766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24"/>
            <p:cNvCxnSpPr>
              <a:stCxn id="17" idx="2"/>
              <a:endCxn id="20" idx="1"/>
            </p:cNvCxnSpPr>
            <p:nvPr/>
          </p:nvCxnSpPr>
          <p:spPr>
            <a:xfrm rot="16200000" flipH="1">
              <a:off x="3884136" y="5081560"/>
              <a:ext cx="1389496" cy="6766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6484200" y="533091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값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484200" y="589783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container</a:t>
              </a:r>
              <a:endParaRPr lang="ko-KR" altLang="en-US" sz="1200" dirty="0"/>
            </a:p>
          </p:txBody>
        </p:sp>
        <p:cxnSp>
          <p:nvCxnSpPr>
            <p:cNvPr id="33" name="직선 화살표 연결선 32"/>
            <p:cNvCxnSpPr>
              <a:stCxn id="18" idx="3"/>
              <a:endCxn id="27" idx="1"/>
            </p:cNvCxnSpPr>
            <p:nvPr/>
          </p:nvCxnSpPr>
          <p:spPr>
            <a:xfrm>
              <a:off x="5925328" y="5538576"/>
              <a:ext cx="558872" cy="83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20" idx="3"/>
              <a:endCxn id="31" idx="1"/>
            </p:cNvCxnSpPr>
            <p:nvPr/>
          </p:nvCxnSpPr>
          <p:spPr>
            <a:xfrm flipV="1">
              <a:off x="5925328" y="6113856"/>
              <a:ext cx="558872" cy="784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6948264" y="5407404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** string </a:t>
            </a:r>
            <a:r>
              <a:rPr lang="ko-KR" altLang="en-US" sz="1200" dirty="0" err="1" smtClean="0"/>
              <a:t>일경우</a:t>
            </a:r>
            <a:r>
              <a:rPr lang="ko-KR" altLang="en-US" sz="1200" dirty="0" smtClean="0"/>
              <a:t> 값만 처리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139952" y="5271516"/>
            <a:ext cx="2808312" cy="12538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99992" y="4921423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Elements </a:t>
            </a:r>
            <a:r>
              <a:rPr lang="ko-KR" altLang="en-US" sz="1400" u="sng" dirty="0" smtClean="0"/>
              <a:t>관리</a:t>
            </a:r>
            <a:endParaRPr lang="ko-KR" altLang="en-US" sz="1400" u="sng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28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생성자를</a:t>
            </a:r>
            <a:r>
              <a:rPr lang="ko-KR" altLang="en-US" dirty="0" smtClean="0"/>
              <a:t> 함수로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값을 초기화 목적이므로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생성하고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__() </a:t>
            </a:r>
            <a:r>
              <a:rPr lang="ko-KR" altLang="en-US" dirty="0" smtClean="0"/>
              <a:t>함수 사용해서 처리</a:t>
            </a:r>
            <a:endParaRPr lang="en-US" altLang="ko-KR" dirty="0" smtClean="0"/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2780927"/>
            <a:ext cx="6467475" cy="360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20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__del__ </a:t>
            </a:r>
            <a:r>
              <a:rPr lang="ko-KR" altLang="en-US" dirty="0" smtClean="0"/>
              <a:t>사용하</a:t>
            </a:r>
            <a:r>
              <a:rPr lang="ko-KR" altLang="en-US" dirty="0"/>
              <a:t>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41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__del__: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정의해서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__del__</a:t>
            </a:r>
            <a:r>
              <a:rPr lang="ko-KR" altLang="en-US" dirty="0" smtClean="0"/>
              <a:t>를 지정해서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삭제함 </a:t>
            </a:r>
            <a:endParaRPr lang="en-US" altLang="ko-KR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767" y="2852936"/>
            <a:ext cx="3619500" cy="376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83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소멸자</a:t>
            </a:r>
            <a:r>
              <a:rPr lang="en-US" altLang="ko-KR" dirty="0" smtClean="0"/>
              <a:t>- </a:t>
            </a:r>
            <a:r>
              <a:rPr lang="en-US" altLang="ko-KR" dirty="0"/>
              <a:t>Destroying </a:t>
            </a:r>
            <a:r>
              <a:rPr lang="en-US" altLang="ko-KR" dirty="0" smtClean="0"/>
              <a:t>Objects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클래스의 생성된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삭제하는 </a:t>
            </a:r>
            <a:r>
              <a:rPr lang="ko-KR" altLang="en-US" dirty="0" err="1" smtClean="0"/>
              <a:t>메소드이고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카운터가 </a:t>
            </a:r>
            <a:r>
              <a:rPr lang="en-US" altLang="ko-KR" dirty="0" smtClean="0"/>
              <a:t>0</a:t>
            </a:r>
            <a:r>
              <a:rPr lang="ko-KR" altLang="en-US" dirty="0" err="1" smtClean="0"/>
              <a:t>이되면</a:t>
            </a:r>
            <a:r>
              <a:rPr lang="ko-KR" altLang="en-US" dirty="0" smtClean="0"/>
              <a:t> 완전 소멸시킴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676" y="2708920"/>
            <a:ext cx="509587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17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내의 </a:t>
            </a:r>
            <a:r>
              <a:rPr lang="en-US" altLang="ko-KR" dirty="0" smtClean="0"/>
              <a:t>__call__  </a:t>
            </a:r>
            <a:r>
              <a:rPr lang="ko-KR" altLang="en-US" dirty="0" smtClean="0"/>
              <a:t>처리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92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인스턴스를</a:t>
            </a:r>
            <a:r>
              <a:rPr lang="ko-KR" altLang="en-US" dirty="0" smtClean="0"/>
              <a:t> 직접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인스턴스</a:t>
            </a:r>
            <a:r>
              <a:rPr lang="ko-KR" altLang="en-US" dirty="0" smtClean="0"/>
              <a:t> 처리하는 </a:t>
            </a:r>
            <a:r>
              <a:rPr lang="en-US" altLang="ko-KR" dirty="0" smtClean="0"/>
              <a:t>__call__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정의하면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객체도 호출이 가능함</a:t>
            </a:r>
            <a:endParaRPr lang="en-US" altLang="ko-KR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43" y="3402136"/>
            <a:ext cx="311467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159249"/>
            <a:ext cx="30099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0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__call__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차이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클래스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따른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및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호출에 대한 </a:t>
            </a:r>
            <a:r>
              <a:rPr lang="ko-KR" altLang="en-US" dirty="0" err="1" smtClean="0"/>
              <a:t>내장메소드</a:t>
            </a:r>
            <a:r>
              <a:rPr lang="ko-KR" altLang="en-US" dirty="0" smtClean="0"/>
              <a:t> 처리 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140968"/>
            <a:ext cx="3364011" cy="340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2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</a:t>
            </a:r>
            <a:r>
              <a:rPr lang="ko-KR" altLang="en-US" dirty="0"/>
              <a:t>과 </a:t>
            </a:r>
            <a:r>
              <a:rPr lang="en-US" altLang="ko-KR" dirty="0"/>
              <a:t>__call__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차이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__call__</a:t>
            </a:r>
            <a:r>
              <a:rPr lang="ko-KR" altLang="en-US" dirty="0" smtClean="0"/>
              <a:t>을 제외시키면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후에 호출할 수 없음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84984"/>
            <a:ext cx="5781675" cy="3344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36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4038600"/>
            <a:ext cx="8299648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3.4 object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Scope 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39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</a:t>
            </a:r>
            <a:r>
              <a:rPr lang="en-US" altLang="ko-KR" dirty="0" smtClean="0"/>
              <a:t>scope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0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9592" y="260648"/>
            <a:ext cx="7939608" cy="5606752"/>
          </a:xfrm>
        </p:spPr>
        <p:txBody>
          <a:bodyPr>
            <a:normAutofit/>
          </a:bodyPr>
          <a:lstStyle/>
          <a:p>
            <a:pPr algn="r"/>
            <a:r>
              <a:rPr lang="en-US" altLang="ko-KR" sz="5300" dirty="0" smtClean="0"/>
              <a:t>1. Python </a:t>
            </a:r>
            <a:r>
              <a:rPr lang="ko-KR" altLang="en-US" sz="5300" dirty="0" smtClean="0"/>
              <a:t>자료구조</a:t>
            </a:r>
            <a:r>
              <a:rPr lang="en-US" altLang="ko-KR" sz="5300" dirty="0" smtClean="0"/>
              <a:t/>
            </a:r>
            <a:br>
              <a:rPr lang="en-US" altLang="ko-KR" sz="5300" dirty="0" smtClean="0"/>
            </a:br>
            <a:r>
              <a:rPr lang="en-US" altLang="ko-KR" sz="5300" dirty="0"/>
              <a:t>2.Python </a:t>
            </a:r>
            <a:r>
              <a:rPr lang="ko-KR" altLang="en-US" sz="5300" dirty="0" smtClean="0"/>
              <a:t>함수</a:t>
            </a:r>
            <a:r>
              <a:rPr lang="en-US" altLang="ko-KR" sz="5300" dirty="0" smtClean="0"/>
              <a:t/>
            </a:r>
            <a:br>
              <a:rPr lang="en-US" altLang="ko-KR" sz="5300" dirty="0" smtClean="0"/>
            </a:br>
            <a:r>
              <a:rPr lang="en-US" altLang="ko-KR" sz="5300" dirty="0" smtClean="0"/>
              <a:t>3. python </a:t>
            </a:r>
            <a:r>
              <a:rPr lang="ko-KR" altLang="en-US" sz="5300" dirty="0" smtClean="0"/>
              <a:t>클래스</a:t>
            </a:r>
            <a:r>
              <a:rPr lang="en-US" altLang="ko-KR" sz="5300" dirty="0" smtClean="0"/>
              <a:t/>
            </a:r>
            <a:br>
              <a:rPr lang="en-US" altLang="ko-KR" sz="5300" dirty="0" smtClean="0"/>
            </a:br>
            <a:r>
              <a:rPr lang="en-US" altLang="ko-KR" sz="5300" dirty="0"/>
              <a:t>4. Python </a:t>
            </a:r>
            <a:r>
              <a:rPr lang="ko-KR" altLang="en-US" sz="5300" dirty="0"/>
              <a:t>클래스 상속</a:t>
            </a:r>
            <a:r>
              <a:rPr lang="en-US" altLang="ko-KR" sz="5300" dirty="0" smtClean="0"/>
              <a:t/>
            </a:r>
            <a:br>
              <a:rPr lang="en-US" altLang="ko-KR" sz="5300" dirty="0" smtClean="0"/>
            </a:b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sz="2800" cap="all" dirty="0" smtClean="0">
                <a:solidFill>
                  <a:schemeClr val="tx2"/>
                </a:solidFill>
              </a:rPr>
              <a:t>목차</a:t>
            </a:r>
            <a:endParaRPr lang="ko-KR" altLang="en-US" sz="2800" cap="all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9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Sequence  class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sequence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만들때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스페셜메소드</a:t>
            </a:r>
            <a:r>
              <a:rPr lang="en-US" altLang="ko-KR" dirty="0" smtClean="0"/>
              <a:t>(__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__, 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__)</a:t>
            </a:r>
            <a:r>
              <a:rPr lang="ko-KR" altLang="en-US" dirty="0" smtClean="0"/>
              <a:t>을 정의하면  </a:t>
            </a:r>
            <a:r>
              <a:rPr lang="en-US" altLang="ko-KR" dirty="0" err="1"/>
              <a:t>len</a:t>
            </a:r>
            <a:r>
              <a:rPr lang="en-US" altLang="ko-KR" dirty="0"/>
              <a:t>()</a:t>
            </a:r>
            <a:r>
              <a:rPr lang="ko-KR" altLang="en-US" dirty="0"/>
              <a:t>함수와 </a:t>
            </a:r>
            <a:r>
              <a:rPr lang="en-US" altLang="ko-KR" dirty="0"/>
              <a:t>[ ](</a:t>
            </a:r>
            <a:r>
              <a:rPr lang="ko-KR" altLang="en-US" dirty="0"/>
              <a:t>인덱스와 </a:t>
            </a:r>
            <a:r>
              <a:rPr lang="ko-KR" altLang="en-US" dirty="0" err="1"/>
              <a:t>슬라이스</a:t>
            </a:r>
            <a:r>
              <a:rPr lang="en-US" altLang="ko-KR" dirty="0"/>
              <a:t>)</a:t>
            </a:r>
            <a:r>
              <a:rPr lang="ko-KR" altLang="en-US" dirty="0" smtClean="0"/>
              <a:t>연산자를 사용할 수 있음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4427984" y="3429000"/>
            <a:ext cx="2736304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r>
              <a:rPr lang="en-US" altLang="ko-KR" dirty="0" err="1" smtClean="0">
                <a:solidFill>
                  <a:schemeClr val="tx1"/>
                </a:solidFill>
              </a:rPr>
              <a:t>len</a:t>
            </a:r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55976" y="4880193"/>
            <a:ext cx="2736304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r>
              <a:rPr lang="en-US" altLang="ko-KR" dirty="0" err="1" smtClean="0">
                <a:solidFill>
                  <a:schemeClr val="tx1"/>
                </a:solidFill>
              </a:rPr>
              <a:t>getitem</a:t>
            </a:r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648" y="3502749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길이  호출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사용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03648" y="495394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Sequence index</a:t>
            </a:r>
            <a:r>
              <a:rPr lang="ko-KR" altLang="en-US" dirty="0" smtClean="0"/>
              <a:t>검색 및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검색 연산자 사용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7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Scope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773016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객체들간의 관계</a:t>
            </a:r>
            <a:r>
              <a:rPr lang="en-US" altLang="ko-KR" sz="2800" dirty="0" smtClean="0">
                <a:latin typeface="+mn-ea"/>
              </a:rPr>
              <a:t>(</a:t>
            </a:r>
            <a:r>
              <a:rPr lang="ko-KR" altLang="en-US" sz="2800" dirty="0" smtClean="0">
                <a:latin typeface="+mn-ea"/>
              </a:rPr>
              <a:t>상속 및 </a:t>
            </a:r>
            <a:r>
              <a:rPr lang="en-US" altLang="ko-KR" sz="2800" dirty="0" smtClean="0">
                <a:latin typeface="+mn-ea"/>
              </a:rPr>
              <a:t>instance </a:t>
            </a:r>
            <a:r>
              <a:rPr lang="ko-KR" altLang="en-US" sz="2800" dirty="0" smtClean="0">
                <a:latin typeface="+mn-ea"/>
              </a:rPr>
              <a:t>생성 등</a:t>
            </a:r>
            <a:r>
              <a:rPr lang="en-US" altLang="ko-KR" sz="2800" dirty="0" smtClean="0">
                <a:latin typeface="+mn-ea"/>
              </a:rPr>
              <a:t>)</a:t>
            </a:r>
            <a:r>
              <a:rPr lang="ko-KR" altLang="en-US" sz="2800" dirty="0" smtClean="0">
                <a:latin typeface="+mn-ea"/>
              </a:rPr>
              <a:t>에 따라 객체 멤버들에 대한 접근을 처리</a:t>
            </a:r>
            <a:endParaRPr lang="en-US" altLang="ko-KR" sz="28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800" dirty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검색 순서 </a:t>
            </a:r>
            <a:r>
              <a:rPr lang="en-US" altLang="ko-KR" sz="2800" dirty="0" smtClean="0">
                <a:latin typeface="+mn-ea"/>
              </a:rPr>
              <a:t>: </a:t>
            </a:r>
            <a:r>
              <a:rPr lang="ko-KR" altLang="en-US" sz="2800" dirty="0" err="1" smtClean="0">
                <a:latin typeface="+mn-ea"/>
              </a:rPr>
              <a:t>인스턴스</a:t>
            </a:r>
            <a:r>
              <a:rPr lang="en-US" altLang="ko-KR" sz="2800" dirty="0" smtClean="0">
                <a:latin typeface="+mn-ea"/>
              </a:rPr>
              <a:t>&gt; </a:t>
            </a:r>
            <a:r>
              <a:rPr lang="ko-KR" altLang="en-US" sz="2800" dirty="0" smtClean="0">
                <a:latin typeface="+mn-ea"/>
              </a:rPr>
              <a:t>클래스</a:t>
            </a:r>
            <a:r>
              <a:rPr lang="en-US" altLang="ko-KR" sz="2800" dirty="0" smtClean="0">
                <a:latin typeface="+mn-ea"/>
              </a:rPr>
              <a:t>&gt; </a:t>
            </a:r>
            <a:r>
              <a:rPr lang="ko-KR" altLang="en-US" sz="2800" dirty="0" smtClean="0">
                <a:latin typeface="+mn-ea"/>
              </a:rPr>
              <a:t>상속클래스</a:t>
            </a:r>
            <a:r>
              <a:rPr lang="en-US" altLang="ko-KR" sz="2800" dirty="0" smtClean="0">
                <a:latin typeface="+mn-ea"/>
              </a:rPr>
              <a:t>&gt;</a:t>
            </a:r>
            <a:r>
              <a:rPr lang="en-US" altLang="ko-KR" sz="2800" dirty="0" err="1" smtClean="0">
                <a:latin typeface="+mn-ea"/>
              </a:rPr>
              <a:t>builtin</a:t>
            </a:r>
            <a:r>
              <a:rPr lang="en-US" altLang="ko-KR" sz="2800" dirty="0" smtClean="0">
                <a:latin typeface="+mn-ea"/>
              </a:rPr>
              <a:t> Class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800" dirty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상속이 많아지면 다양한 상위 멤버들을 접근하여 처리할 수 있다</a:t>
            </a:r>
            <a:r>
              <a:rPr lang="en-US" altLang="ko-KR" sz="2800" dirty="0" smtClean="0">
                <a:latin typeface="+mn-ea"/>
              </a:rPr>
              <a:t>. 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200" dirty="0">
              <a:latin typeface="+mn-ea"/>
            </a:endParaRPr>
          </a:p>
          <a:p>
            <a:pPr lvl="1" fontAlgn="base"/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031988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Namespace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46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Class/instance Member </a:t>
            </a:r>
            <a:r>
              <a:rPr lang="ko-KR" altLang="en-US" dirty="0" smtClean="0"/>
              <a:t>차이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224136"/>
          </a:xfrm>
        </p:spPr>
        <p:txBody>
          <a:bodyPr>
            <a:normAutofit fontScale="925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Class</a:t>
            </a:r>
            <a:r>
              <a:rPr lang="ko-KR" altLang="en-US" sz="2800" dirty="0" smtClean="0">
                <a:latin typeface="+mn-ea"/>
              </a:rPr>
              <a:t>에 정의된 것은 모든 </a:t>
            </a:r>
            <a:r>
              <a:rPr lang="en-US" altLang="ko-KR" sz="2800" dirty="0" smtClean="0">
                <a:latin typeface="+mn-ea"/>
              </a:rPr>
              <a:t>class namespace</a:t>
            </a:r>
            <a:r>
              <a:rPr lang="ko-KR" altLang="en-US" sz="2800" dirty="0" smtClean="0">
                <a:latin typeface="+mn-ea"/>
              </a:rPr>
              <a:t>에 관리되고 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en-US" altLang="ko-KR" sz="2800" dirty="0" err="1" smtClean="0">
                <a:latin typeface="+mn-ea"/>
              </a:rPr>
              <a:t>init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ko-KR" altLang="en-US" sz="2800" dirty="0" smtClean="0">
                <a:latin typeface="+mn-ea"/>
              </a:rPr>
              <a:t>에 정의된 것은 </a:t>
            </a:r>
            <a:r>
              <a:rPr lang="en-US" altLang="ko-KR" sz="2800" dirty="0" smtClean="0">
                <a:latin typeface="+mn-ea"/>
              </a:rPr>
              <a:t>instance namespace</a:t>
            </a:r>
            <a:r>
              <a:rPr lang="ko-KR" altLang="en-US" sz="2800" dirty="0" smtClean="0">
                <a:latin typeface="+mn-ea"/>
              </a:rPr>
              <a:t>에 관리</a:t>
            </a:r>
            <a:endParaRPr lang="en-US" altLang="ko-KR" sz="28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200" dirty="0">
              <a:latin typeface="+mn-ea"/>
            </a:endParaRPr>
          </a:p>
          <a:p>
            <a:pPr marL="457200" lvl="1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40968"/>
            <a:ext cx="3095625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55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Namespace </a:t>
            </a:r>
            <a:r>
              <a:rPr lang="ko-KR" altLang="en-US" dirty="0" smtClean="0"/>
              <a:t>검</a:t>
            </a:r>
            <a:r>
              <a:rPr lang="ko-KR" altLang="en-US" dirty="0"/>
              <a:t>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8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Binding class/instance variable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a.name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a.__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을 접근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a.A_name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A.__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A_name</a:t>
            </a:r>
            <a:r>
              <a:rPr lang="ko-KR" altLang="en-US" dirty="0" smtClean="0"/>
              <a:t>을 접근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819876" y="3140968"/>
            <a:ext cx="2685468" cy="14041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class A() :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name = " class variable"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</a:t>
            </a:r>
            <a:r>
              <a:rPr lang="en-US" altLang="ko-KR" sz="1000" dirty="0" err="1">
                <a:solidFill>
                  <a:schemeClr val="tx1"/>
                </a:solidFill>
              </a:rPr>
              <a:t>A_name</a:t>
            </a:r>
            <a:r>
              <a:rPr lang="en-US" altLang="ko-KR" sz="1000" dirty="0">
                <a:solidFill>
                  <a:schemeClr val="tx1"/>
                </a:solidFill>
              </a:rPr>
              <a:t> = " </a:t>
            </a:r>
            <a:r>
              <a:rPr lang="en-US" altLang="ko-KR" sz="1000" dirty="0" err="1">
                <a:solidFill>
                  <a:schemeClr val="tx1"/>
                </a:solidFill>
              </a:rPr>
              <a:t>A_name</a:t>
            </a:r>
            <a:r>
              <a:rPr lang="en-US" altLang="ko-KR" sz="1000" dirty="0">
                <a:solidFill>
                  <a:schemeClr val="tx1"/>
                </a:solidFill>
              </a:rPr>
              <a:t> class variable "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</a:t>
            </a:r>
            <a:r>
              <a:rPr lang="en-US" altLang="ko-KR" sz="1000" dirty="0" err="1">
                <a:solidFill>
                  <a:schemeClr val="tx1"/>
                </a:solidFill>
              </a:rPr>
              <a:t>def</a:t>
            </a:r>
            <a:r>
              <a:rPr lang="en-US" altLang="ko-KR" sz="1000" dirty="0">
                <a:solidFill>
                  <a:schemeClr val="tx1"/>
                </a:solidFill>
              </a:rPr>
              <a:t> __</a:t>
            </a:r>
            <a:r>
              <a:rPr lang="en-US" altLang="ko-KR" sz="1000" dirty="0" err="1">
                <a:solidFill>
                  <a:schemeClr val="tx1"/>
                </a:solidFill>
              </a:rPr>
              <a:t>init</a:t>
            </a:r>
            <a:r>
              <a:rPr lang="en-US" altLang="ko-KR" sz="1000" dirty="0">
                <a:solidFill>
                  <a:schemeClr val="tx1"/>
                </a:solidFill>
              </a:rPr>
              <a:t>__(self, name=None) :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    self.name = name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20808" y="3140968"/>
            <a:ext cx="1751392" cy="14041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a = A("</a:t>
            </a:r>
            <a:r>
              <a:rPr lang="en-US" altLang="ko-KR" sz="1000" dirty="0" smtClean="0">
                <a:solidFill>
                  <a:schemeClr val="tx1"/>
                </a:solidFill>
              </a:rPr>
              <a:t>instance variable")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a.name</a:t>
            </a:r>
          </a:p>
          <a:p>
            <a:r>
              <a:rPr lang="en-US" altLang="ko-KR" sz="1000" dirty="0" err="1" smtClean="0">
                <a:solidFill>
                  <a:schemeClr val="tx1"/>
                </a:solidFill>
              </a:rPr>
              <a:t>a.A_name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6" idx="1"/>
            <a:endCxn id="3" idx="3"/>
          </p:cNvCxnSpPr>
          <p:nvPr/>
        </p:nvCxnSpPr>
        <p:spPr>
          <a:xfrm flipH="1">
            <a:off x="3505344" y="3843046"/>
            <a:ext cx="11154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620808" y="5057681"/>
            <a:ext cx="1751392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{'name': '</a:t>
            </a:r>
            <a:r>
              <a:rPr lang="en-US" altLang="ko-KR" sz="1000" dirty="0" err="1">
                <a:solidFill>
                  <a:schemeClr val="tx1"/>
                </a:solidFill>
              </a:rPr>
              <a:t>instanc</a:t>
            </a:r>
            <a:r>
              <a:rPr lang="en-US" altLang="ko-KR" sz="1000" dirty="0">
                <a:solidFill>
                  <a:schemeClr val="tx1"/>
                </a:solidFill>
              </a:rPr>
              <a:t> variable'}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62428" y="4761148"/>
            <a:ext cx="116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r>
              <a:rPr lang="en-US" altLang="ko-KR" sz="1200" dirty="0" smtClean="0"/>
              <a:t>.__</a:t>
            </a:r>
            <a:r>
              <a:rPr lang="en-US" altLang="ko-KR" sz="1200" dirty="0" err="1" smtClean="0"/>
              <a:t>dict</a:t>
            </a:r>
            <a:r>
              <a:rPr lang="en-US" altLang="ko-KR" sz="1200" dirty="0" smtClean="0"/>
              <a:t>__</a:t>
            </a:r>
            <a:endParaRPr lang="ko-KR" altLang="en-US" sz="1200" dirty="0"/>
          </a:p>
        </p:txBody>
      </p:sp>
      <p:cxnSp>
        <p:nvCxnSpPr>
          <p:cNvPr id="20" name="직선 화살표 연결선 19"/>
          <p:cNvCxnSpPr>
            <a:stCxn id="6" idx="2"/>
            <a:endCxn id="18" idx="0"/>
          </p:cNvCxnSpPr>
          <p:nvPr/>
        </p:nvCxnSpPr>
        <p:spPr>
          <a:xfrm>
            <a:off x="5496504" y="4545124"/>
            <a:ext cx="0" cy="5125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19876" y="5057681"/>
            <a:ext cx="2685468" cy="962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{'__module__': '__main__', '</a:t>
            </a:r>
            <a:r>
              <a:rPr lang="en-US" altLang="ko-KR" sz="1000" dirty="0" err="1">
                <a:solidFill>
                  <a:schemeClr val="tx1"/>
                </a:solidFill>
              </a:rPr>
              <a:t>A_name</a:t>
            </a:r>
            <a:r>
              <a:rPr lang="en-US" altLang="ko-KR" sz="1000" dirty="0">
                <a:solidFill>
                  <a:schemeClr val="tx1"/>
                </a:solidFill>
              </a:rPr>
              <a:t>': ' </a:t>
            </a:r>
            <a:r>
              <a:rPr lang="en-US" altLang="ko-KR" sz="1000" dirty="0" err="1">
                <a:solidFill>
                  <a:schemeClr val="tx1"/>
                </a:solidFill>
              </a:rPr>
              <a:t>A_name</a:t>
            </a:r>
            <a:r>
              <a:rPr lang="en-US" altLang="ko-KR" sz="1000" dirty="0">
                <a:solidFill>
                  <a:schemeClr val="tx1"/>
                </a:solidFill>
              </a:rPr>
              <a:t> class variable ', 'name': ' class variable', '__</a:t>
            </a:r>
            <a:r>
              <a:rPr lang="en-US" altLang="ko-KR" sz="1000" dirty="0" err="1">
                <a:solidFill>
                  <a:schemeClr val="tx1"/>
                </a:solidFill>
              </a:rPr>
              <a:t>init</a:t>
            </a:r>
            <a:r>
              <a:rPr lang="en-US" altLang="ko-KR" sz="1000" dirty="0">
                <a:solidFill>
                  <a:schemeClr val="tx1"/>
                </a:solidFill>
              </a:rPr>
              <a:t>__': &lt;function __</a:t>
            </a:r>
            <a:r>
              <a:rPr lang="en-US" altLang="ko-KR" sz="1000" dirty="0" err="1">
                <a:solidFill>
                  <a:schemeClr val="tx1"/>
                </a:solidFill>
              </a:rPr>
              <a:t>init</a:t>
            </a:r>
            <a:r>
              <a:rPr lang="en-US" altLang="ko-KR" sz="1000" dirty="0">
                <a:solidFill>
                  <a:schemeClr val="tx1"/>
                </a:solidFill>
              </a:rPr>
              <a:t>__ at 0x10577CF0&gt;, '__doc__': None}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0040" y="4780682"/>
            <a:ext cx="116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A.__</a:t>
            </a:r>
            <a:r>
              <a:rPr lang="en-US" altLang="ko-KR" sz="1200" dirty="0" err="1" smtClean="0"/>
              <a:t>dict</a:t>
            </a:r>
            <a:r>
              <a:rPr lang="en-US" altLang="ko-KR" sz="1200" dirty="0" smtClean="0"/>
              <a:t>__</a:t>
            </a:r>
            <a:endParaRPr lang="ko-KR" altLang="en-US" sz="1200" dirty="0"/>
          </a:p>
        </p:txBody>
      </p:sp>
      <p:cxnSp>
        <p:nvCxnSpPr>
          <p:cNvPr id="26" name="직선 화살표 연결선 25"/>
          <p:cNvCxnSpPr>
            <a:stCxn id="3" idx="2"/>
            <a:endCxn id="15" idx="0"/>
          </p:cNvCxnSpPr>
          <p:nvPr/>
        </p:nvCxnSpPr>
        <p:spPr>
          <a:xfrm>
            <a:off x="2162610" y="4545124"/>
            <a:ext cx="0" cy="5125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60232" y="3566047"/>
            <a:ext cx="22677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#</a:t>
            </a:r>
            <a:r>
              <a:rPr lang="ko-KR" altLang="en-US" sz="1000" dirty="0" smtClean="0"/>
              <a:t>참조되는 값</a:t>
            </a:r>
            <a:endParaRPr lang="en-US" altLang="ko-KR" sz="1000" dirty="0" smtClean="0"/>
          </a:p>
          <a:p>
            <a:r>
              <a:rPr lang="en-US" altLang="ko-KR" sz="1000" dirty="0" smtClean="0"/>
              <a:t>instance variable</a:t>
            </a:r>
          </a:p>
          <a:p>
            <a:r>
              <a:rPr lang="en-US" altLang="ko-KR" sz="1000" dirty="0" err="1"/>
              <a:t>A_name</a:t>
            </a:r>
            <a:r>
              <a:rPr lang="en-US" altLang="ko-KR" sz="1000" dirty="0"/>
              <a:t> class </a:t>
            </a:r>
            <a:r>
              <a:rPr lang="en-US" altLang="ko-KR" sz="1000" dirty="0" smtClean="0"/>
              <a:t>variable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66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공유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77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Class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를 정의하면 </a:t>
            </a:r>
            <a:r>
              <a:rPr lang="en-US" altLang="ko-KR" dirty="0" smtClean="0"/>
              <a:t>tricks, 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__, </a:t>
            </a:r>
            <a:r>
              <a:rPr lang="en-US" altLang="ko-KR" dirty="0" err="1" smtClean="0"/>
              <a:t>add_trick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에 관리</a:t>
            </a:r>
            <a:endParaRPr lang="en-US" altLang="ko-KR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296" y="2708920"/>
            <a:ext cx="642620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1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생성하면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정의된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에 생</a:t>
            </a:r>
            <a:r>
              <a:rPr lang="ko-KR" altLang="en-US" dirty="0"/>
              <a:t>성</a:t>
            </a:r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149080"/>
            <a:ext cx="343852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2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Class variable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공유된 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tricks </a:t>
            </a:r>
            <a:r>
              <a:rPr lang="ko-KR" altLang="en-US" dirty="0" smtClean="0"/>
              <a:t>변수를 확인하면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생성시 마다 기록한 값들을 저장해서 관리</a:t>
            </a:r>
            <a:endParaRPr lang="en-US" altLang="ko-KR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83361"/>
            <a:ext cx="567940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59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504" y="4038600"/>
            <a:ext cx="8731696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3.5 class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Namespace</a:t>
            </a:r>
            <a:br>
              <a:rPr lang="en-US" altLang="ko-KR" sz="6000" dirty="0" smtClean="0"/>
            </a:br>
            <a:r>
              <a:rPr lang="en-US" altLang="ko-KR" sz="6000" dirty="0" smtClean="0"/>
              <a:t>(__</a:t>
            </a:r>
            <a:r>
              <a:rPr lang="en-US" altLang="ko-KR" sz="6000" dirty="0" err="1" smtClean="0"/>
              <a:t>dict</a:t>
            </a:r>
            <a:r>
              <a:rPr lang="en-US" altLang="ko-KR" sz="6000" dirty="0" smtClean="0"/>
              <a:t>__)</a:t>
            </a:r>
            <a:br>
              <a:rPr lang="en-US" altLang="ko-KR" sz="6000" dirty="0" smtClean="0"/>
            </a:br>
            <a:r>
              <a:rPr lang="ko-KR" altLang="en-US" sz="6000" dirty="0" smtClean="0"/>
              <a:t>멤버관리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7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Sequence  class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__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__, 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을 정의해서 사용자 객체를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타입처럼 사용하기</a:t>
            </a:r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962" y="3212976"/>
            <a:ext cx="297180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63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Class </a:t>
            </a:r>
            <a:r>
              <a:rPr lang="en-US" altLang="ko-KR" dirty="0" smtClean="0"/>
              <a:t>Member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9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Class Member :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224136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Class</a:t>
            </a:r>
            <a:r>
              <a:rPr lang="ko-KR" altLang="en-US" sz="2800" dirty="0"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Object</a:t>
            </a:r>
            <a:r>
              <a:rPr lang="ko-KR" altLang="en-US" sz="2800" dirty="0" smtClean="0">
                <a:latin typeface="+mn-ea"/>
              </a:rPr>
              <a:t>는 클래스 변수에 대해 관리</a:t>
            </a:r>
            <a:endParaRPr lang="en-US" altLang="ko-KR" sz="2200" dirty="0">
              <a:latin typeface="+mn-ea"/>
            </a:endParaRPr>
          </a:p>
          <a:p>
            <a:pPr marL="457200" lvl="1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3861048"/>
            <a:ext cx="32956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62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Class Member :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224136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Class</a:t>
            </a:r>
            <a:r>
              <a:rPr lang="ko-KR" altLang="en-US" sz="2800" dirty="0"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Object</a:t>
            </a:r>
            <a:r>
              <a:rPr lang="ko-KR" altLang="en-US" sz="2800" dirty="0" smtClean="0">
                <a:latin typeface="+mn-ea"/>
              </a:rPr>
              <a:t>는 클래스 </a:t>
            </a:r>
            <a:r>
              <a:rPr lang="ko-KR" altLang="en-US" sz="2800" dirty="0" err="1" smtClean="0">
                <a:latin typeface="+mn-ea"/>
              </a:rPr>
              <a:t>메소드</a:t>
            </a:r>
            <a:r>
              <a:rPr lang="en-US" altLang="ko-KR" sz="2800" dirty="0" smtClean="0">
                <a:latin typeface="+mn-ea"/>
              </a:rPr>
              <a:t>, </a:t>
            </a:r>
            <a:r>
              <a:rPr lang="ko-KR" altLang="en-US" sz="2800" dirty="0" err="1" smtClean="0">
                <a:latin typeface="+mn-ea"/>
              </a:rPr>
              <a:t>정적메소드</a:t>
            </a:r>
            <a:r>
              <a:rPr lang="en-US" altLang="ko-KR" sz="2800" dirty="0" smtClean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클래스 내부 변수 등을 관리한다</a:t>
            </a:r>
            <a:r>
              <a:rPr lang="en-US" altLang="ko-KR" sz="2800" dirty="0" smtClean="0">
                <a:latin typeface="+mn-ea"/>
              </a:rPr>
              <a:t>.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200" dirty="0">
              <a:latin typeface="+mn-ea"/>
            </a:endParaRPr>
          </a:p>
          <a:p>
            <a:pPr marL="457200" lvl="1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23" y="3021496"/>
            <a:ext cx="639445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932040" y="3717032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classmehtod</a:t>
            </a:r>
            <a:endParaRPr lang="en-US" altLang="ko-KR" dirty="0" smtClean="0"/>
          </a:p>
          <a:p>
            <a:r>
              <a:rPr lang="en-US" altLang="ko-KR" dirty="0" smtClean="0"/>
              <a:t>@</a:t>
            </a:r>
            <a:r>
              <a:rPr lang="en-US" altLang="ko-KR" dirty="0" err="1" smtClean="0"/>
              <a:t>staticmethod</a:t>
            </a:r>
            <a:endParaRPr lang="en-US" altLang="ko-KR" dirty="0" smtClean="0"/>
          </a:p>
          <a:p>
            <a:r>
              <a:rPr lang="en-US" altLang="ko-KR" dirty="0" smtClean="0"/>
              <a:t>Instance method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69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변수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13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19574"/>
            <a:ext cx="31242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Members(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 </a:t>
            </a:r>
            <a:r>
              <a:rPr lang="en-US" altLang="ko-KR" dirty="0"/>
              <a:t>Access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Class/Instance </a:t>
            </a:r>
            <a:r>
              <a:rPr lang="ko-KR" altLang="en-US" dirty="0" smtClean="0"/>
              <a:t>객체에 생성된 변수에 대한 구조 및 접근 방법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5661248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멤버접근연사자</a:t>
            </a:r>
            <a:r>
              <a:rPr lang="en-US" altLang="ko-KR" dirty="0" smtClean="0"/>
              <a:t>(.)</a:t>
            </a:r>
            <a:r>
              <a:rPr lang="ko-KR" altLang="en-US" dirty="0" smtClean="0"/>
              <a:t>를 이용하여 접근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796136" y="2852936"/>
            <a:ext cx="1440160" cy="1152128"/>
            <a:chOff x="5724128" y="3356992"/>
            <a:chExt cx="1800200" cy="1512168"/>
          </a:xfrm>
        </p:grpSpPr>
        <p:sp>
          <p:nvSpPr>
            <p:cNvPr id="12" name="직사각형 11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classattr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796136" y="4797152"/>
            <a:ext cx="1440160" cy="1152128"/>
            <a:chOff x="5724128" y="3356992"/>
            <a:chExt cx="1800200" cy="1512168"/>
          </a:xfrm>
        </p:grpSpPr>
        <p:sp>
          <p:nvSpPr>
            <p:cNvPr id="16" name="직사각형 15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obj:C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instattr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직선 화살표 연결선 5"/>
          <p:cNvCxnSpPr>
            <a:stCxn id="14" idx="2"/>
            <a:endCxn id="16" idx="0"/>
          </p:cNvCxnSpPr>
          <p:nvPr/>
        </p:nvCxnSpPr>
        <p:spPr>
          <a:xfrm>
            <a:off x="6516216" y="4005064"/>
            <a:ext cx="0" cy="7920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04248" y="421644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= C()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784988" y="3127658"/>
            <a:ext cx="2418860" cy="58937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9" idx="3"/>
            <a:endCxn id="13" idx="1"/>
          </p:cNvCxnSpPr>
          <p:nvPr/>
        </p:nvCxnSpPr>
        <p:spPr>
          <a:xfrm flipV="1">
            <a:off x="3203848" y="3346705"/>
            <a:ext cx="2592288" cy="756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84988" y="3921755"/>
            <a:ext cx="2490868" cy="58937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endCxn id="17" idx="1"/>
          </p:cNvCxnSpPr>
          <p:nvPr/>
        </p:nvCxnSpPr>
        <p:spPr>
          <a:xfrm>
            <a:off x="3275856" y="4216442"/>
            <a:ext cx="2520280" cy="10744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7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733394"/>
            <a:ext cx="3788432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Members(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 Access -</a:t>
            </a:r>
            <a:r>
              <a:rPr lang="ko-KR" altLang="en-US" dirty="0" smtClean="0"/>
              <a:t>세부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Class/Instance </a:t>
            </a:r>
            <a:r>
              <a:rPr lang="ko-KR" altLang="en-US" dirty="0" smtClean="0"/>
              <a:t>객체는 내장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멤버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내부 정의 멤버들을 관리함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899592" y="3212976"/>
            <a:ext cx="1440160" cy="1152128"/>
            <a:chOff x="5724128" y="3356992"/>
            <a:chExt cx="1800200" cy="1512168"/>
          </a:xfrm>
        </p:grpSpPr>
        <p:sp>
          <p:nvSpPr>
            <p:cNvPr id="12" name="직사각형 11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99592" y="5157192"/>
            <a:ext cx="1440160" cy="1152128"/>
            <a:chOff x="5724128" y="3356992"/>
            <a:chExt cx="1800200" cy="1512168"/>
          </a:xfrm>
        </p:grpSpPr>
        <p:sp>
          <p:nvSpPr>
            <p:cNvPr id="16" name="직사각형 15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cobj:C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19" name="직선 화살표 연결선 18"/>
          <p:cNvCxnSpPr>
            <a:stCxn id="14" idx="2"/>
            <a:endCxn id="16" idx="0"/>
          </p:cNvCxnSpPr>
          <p:nvPr/>
        </p:nvCxnSpPr>
        <p:spPr>
          <a:xfrm>
            <a:off x="1619672" y="4365104"/>
            <a:ext cx="0" cy="7920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79712" y="457648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= C()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2915816" y="3212976"/>
            <a:ext cx="1440160" cy="1152128"/>
            <a:chOff x="5724128" y="3356992"/>
            <a:chExt cx="1800200" cy="1512168"/>
          </a:xfrm>
        </p:grpSpPr>
        <p:sp>
          <p:nvSpPr>
            <p:cNvPr id="22" name="직사각형 21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__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dict</a:t>
              </a:r>
              <a:r>
                <a:rPr lang="en-US" altLang="ko-KR" sz="1000" dirty="0">
                  <a:solidFill>
                    <a:schemeClr val="tx1"/>
                  </a:solidFill>
                </a:rPr>
                <a:t>__: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dict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classattr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87824" y="5157192"/>
            <a:ext cx="1440160" cy="1152128"/>
            <a:chOff x="5724128" y="3356992"/>
            <a:chExt cx="1800200" cy="1512168"/>
          </a:xfrm>
        </p:grpSpPr>
        <p:sp>
          <p:nvSpPr>
            <p:cNvPr id="26" name="직사각형 25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__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dict</a:t>
              </a:r>
              <a:r>
                <a:rPr lang="en-US" altLang="ko-KR" sz="1000" dirty="0">
                  <a:solidFill>
                    <a:schemeClr val="tx1"/>
                  </a:solidFill>
                </a:rPr>
                <a:t>__: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dict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instattr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7" name="직선 화살표 연결선 6"/>
          <p:cNvCxnSpPr>
            <a:stCxn id="13" idx="3"/>
            <a:endCxn id="23" idx="1"/>
          </p:cNvCxnSpPr>
          <p:nvPr/>
        </p:nvCxnSpPr>
        <p:spPr>
          <a:xfrm>
            <a:off x="2339752" y="3706745"/>
            <a:ext cx="576064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7" idx="3"/>
            <a:endCxn id="27" idx="1"/>
          </p:cNvCxnSpPr>
          <p:nvPr/>
        </p:nvCxnSpPr>
        <p:spPr>
          <a:xfrm>
            <a:off x="2339752" y="5650961"/>
            <a:ext cx="648072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59831" y="285293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u="sng" dirty="0" smtClean="0"/>
              <a:t>내장 객체</a:t>
            </a:r>
            <a:endParaRPr lang="ko-KR" altLang="en-US" sz="1200" u="sng" dirty="0"/>
          </a:p>
        </p:txBody>
      </p:sp>
      <p:sp>
        <p:nvSpPr>
          <p:cNvPr id="32" name="TextBox 31"/>
          <p:cNvSpPr txBox="1"/>
          <p:nvPr/>
        </p:nvSpPr>
        <p:spPr>
          <a:xfrm>
            <a:off x="3023828" y="4880193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u="sng" dirty="0" smtClean="0"/>
              <a:t>내장 객체</a:t>
            </a:r>
            <a:endParaRPr lang="ko-KR" altLang="en-US" sz="1200" u="sng" dirty="0"/>
          </a:p>
        </p:txBody>
      </p:sp>
      <p:sp>
        <p:nvSpPr>
          <p:cNvPr id="33" name="직사각형 32"/>
          <p:cNvSpPr/>
          <p:nvPr/>
        </p:nvSpPr>
        <p:spPr>
          <a:xfrm>
            <a:off x="4886605" y="2991435"/>
            <a:ext cx="3312368" cy="58071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3" idx="1"/>
            <a:endCxn id="23" idx="3"/>
          </p:cNvCxnSpPr>
          <p:nvPr/>
        </p:nvCxnSpPr>
        <p:spPr>
          <a:xfrm flipH="1">
            <a:off x="4355976" y="3281790"/>
            <a:ext cx="530629" cy="4249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076056" y="4203934"/>
            <a:ext cx="3312368" cy="58071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5842" idx="1"/>
            <a:endCxn id="27" idx="3"/>
          </p:cNvCxnSpPr>
          <p:nvPr/>
        </p:nvCxnSpPr>
        <p:spPr>
          <a:xfrm flipH="1">
            <a:off x="4427984" y="4576482"/>
            <a:ext cx="648072" cy="10744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3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Instance Member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Instance Member :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00808"/>
            <a:ext cx="8229600" cy="1224136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3000" dirty="0" err="1" smtClean="0">
                <a:latin typeface="+mn-ea"/>
              </a:rPr>
              <a:t>인스턴스는</a:t>
            </a:r>
            <a:r>
              <a:rPr lang="ko-KR" altLang="en-US" sz="3000" dirty="0" smtClean="0">
                <a:latin typeface="+mn-ea"/>
              </a:rPr>
              <a:t> 멤버로서 주로 변수만 관리</a:t>
            </a:r>
            <a:endParaRPr lang="en-US" altLang="ko-KR" sz="2200" dirty="0">
              <a:latin typeface="+mn-ea"/>
            </a:endParaRPr>
          </a:p>
          <a:p>
            <a:pPr marL="457200" lvl="1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468" y="2564904"/>
            <a:ext cx="4419600" cy="40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내장함수를 통한 객체접근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14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Built-in </a:t>
            </a:r>
            <a:r>
              <a:rPr lang="ko-KR" altLang="en-US" dirty="0" smtClean="0"/>
              <a:t>내장함수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06104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내장함수를 이용하여 객체의 속성에 대한 접근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en-US" altLang="ko-KR" dirty="0" err="1"/>
              <a:t>o</a:t>
            </a:r>
            <a:r>
              <a:rPr lang="en-US" altLang="ko-KR" dirty="0" err="1" smtClean="0"/>
              <a:t>bject.x</a:t>
            </a:r>
            <a:r>
              <a:rPr lang="en-US" altLang="ko-KR" dirty="0" smtClean="0"/>
              <a:t>             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dirty="0" err="1" smtClean="0">
                <a:sym typeface="Wingdings" panose="05000000000000000000" pitchFamily="2" charset="2"/>
              </a:rPr>
              <a:t>getattr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marL="320040" lvl="1" indent="0">
              <a:buNone/>
            </a:pPr>
            <a:r>
              <a:rPr lang="en-US" altLang="ko-KR" dirty="0" err="1">
                <a:sym typeface="Wingdings" panose="05000000000000000000" pitchFamily="2" charset="2"/>
              </a:rPr>
              <a:t>o</a:t>
            </a:r>
            <a:r>
              <a:rPr lang="en-US" altLang="ko-KR" dirty="0" err="1" smtClean="0">
                <a:sym typeface="Wingdings" panose="05000000000000000000" pitchFamily="2" charset="2"/>
              </a:rPr>
              <a:t>bject.x</a:t>
            </a:r>
            <a:r>
              <a:rPr lang="en-US" altLang="ko-KR" dirty="0" smtClean="0">
                <a:sym typeface="Wingdings" panose="05000000000000000000" pitchFamily="2" charset="2"/>
              </a:rPr>
              <a:t> = value   </a:t>
            </a:r>
            <a:r>
              <a:rPr lang="en-US" altLang="ko-KR" dirty="0" err="1" smtClean="0">
                <a:sym typeface="Wingdings" panose="05000000000000000000" pitchFamily="2" charset="2"/>
              </a:rPr>
              <a:t>setattr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marL="32004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d</a:t>
            </a:r>
            <a:r>
              <a:rPr lang="en-US" altLang="ko-KR" dirty="0" smtClean="0">
                <a:sym typeface="Wingdings" panose="05000000000000000000" pitchFamily="2" charset="2"/>
              </a:rPr>
              <a:t>el(</a:t>
            </a:r>
            <a:r>
              <a:rPr lang="en-US" altLang="ko-KR" dirty="0" err="1" smtClean="0">
                <a:sym typeface="Wingdings" panose="05000000000000000000" pitchFamily="2" charset="2"/>
              </a:rPr>
              <a:t>object.x</a:t>
            </a:r>
            <a:r>
              <a:rPr lang="en-US" altLang="ko-KR" dirty="0" smtClean="0">
                <a:sym typeface="Wingdings" panose="05000000000000000000" pitchFamily="2" charset="2"/>
              </a:rPr>
              <a:t>)        </a:t>
            </a:r>
            <a:r>
              <a:rPr lang="en-US" altLang="ko-KR" dirty="0" err="1" smtClean="0">
                <a:sym typeface="Wingdings" panose="05000000000000000000" pitchFamily="2" charset="2"/>
              </a:rPr>
              <a:t>delattr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함수 구조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en-US" altLang="ko-KR" dirty="0" err="1"/>
              <a:t>getattr</a:t>
            </a:r>
            <a:r>
              <a:rPr lang="en-US" altLang="ko-KR" dirty="0"/>
              <a:t>(object, name[, default])</a:t>
            </a:r>
          </a:p>
          <a:p>
            <a:pPr marL="320040" lvl="1" indent="0">
              <a:buNone/>
            </a:pPr>
            <a:r>
              <a:rPr lang="en-US" altLang="ko-KR" dirty="0" err="1"/>
              <a:t>setattr</a:t>
            </a:r>
            <a:r>
              <a:rPr lang="en-US" altLang="ko-KR" dirty="0"/>
              <a:t>(object, name, value)</a:t>
            </a:r>
          </a:p>
          <a:p>
            <a:pPr marL="320040" lvl="1" indent="0">
              <a:buNone/>
            </a:pPr>
            <a:r>
              <a:rPr lang="en-US" altLang="ko-KR" dirty="0" err="1"/>
              <a:t>delattr</a:t>
            </a:r>
            <a:r>
              <a:rPr lang="en-US" altLang="ko-KR" dirty="0"/>
              <a:t>(object, name</a:t>
            </a:r>
            <a:r>
              <a:rPr lang="en-US" altLang="ko-KR" dirty="0" smtClean="0"/>
              <a:t>)</a:t>
            </a:r>
          </a:p>
          <a:p>
            <a:pPr marL="320040" lvl="1" indent="0">
              <a:buNone/>
            </a:pPr>
            <a:r>
              <a:rPr lang="en-US" altLang="ko-KR" dirty="0" err="1"/>
              <a:t>hasattr</a:t>
            </a:r>
            <a:r>
              <a:rPr lang="en-US" altLang="ko-KR" dirty="0"/>
              <a:t>(object, name</a:t>
            </a:r>
            <a:r>
              <a:rPr lang="en-US" altLang="ko-KR" dirty="0" smtClean="0"/>
              <a:t>)</a:t>
            </a:r>
          </a:p>
          <a:p>
            <a:pPr marL="320040" lvl="1" indent="0">
              <a:buNone/>
            </a:pPr>
            <a:r>
              <a:rPr lang="en-US" altLang="ko-KR" dirty="0"/>
              <a:t>callable(object)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805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Sequence </a:t>
            </a:r>
            <a:r>
              <a:rPr lang="ko-KR" altLang="en-US" dirty="0" smtClean="0"/>
              <a:t>타입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7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속성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20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hasattr</a:t>
            </a:r>
            <a:r>
              <a:rPr lang="en-US" altLang="ko-KR" dirty="0" smtClean="0"/>
              <a:t>(instance, </a:t>
            </a:r>
            <a:r>
              <a:rPr lang="ko-KR" altLang="en-US" dirty="0" err="1" smtClean="0"/>
              <a:t>속성명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 후에 처리</a:t>
            </a:r>
            <a:endParaRPr lang="en-US" altLang="ko-KR" dirty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564904"/>
            <a:ext cx="3981450" cy="3419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14519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호출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여부를 </a:t>
            </a:r>
            <a:r>
              <a:rPr lang="en-US" altLang="ko-KR" dirty="0" smtClean="0"/>
              <a:t>callable</a:t>
            </a:r>
            <a:r>
              <a:rPr lang="ko-KR" altLang="en-US" dirty="0" smtClean="0"/>
              <a:t>함수로 확인한 후에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실행 </a:t>
            </a:r>
            <a:endParaRPr lang="en-US" altLang="ko-KR" dirty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795" y="2852936"/>
            <a:ext cx="3571875" cy="353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43258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9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/>
              <a:t>getattribute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Class</a:t>
            </a:r>
            <a:r>
              <a:rPr lang="ko-KR" altLang="en-US" sz="2800" dirty="0" smtClean="0"/>
              <a:t>의 속성을 검색을 시키는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27913" y="2943779"/>
            <a:ext cx="70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검</a:t>
            </a:r>
            <a:r>
              <a:rPr lang="ko-KR" altLang="en-US" sz="1400" b="1" dirty="0"/>
              <a:t>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4007" y="3007985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getattr</a:t>
            </a:r>
            <a:r>
              <a:rPr lang="en-US" altLang="ko-KR" dirty="0" smtClean="0"/>
              <a:t>(object</a:t>
            </a:r>
            <a:r>
              <a:rPr lang="en-US" altLang="ko-KR" dirty="0"/>
              <a:t>, name[, default</a:t>
            </a:r>
            <a:r>
              <a:rPr lang="en-US" altLang="ko-KR" dirty="0" smtClean="0"/>
              <a:t>])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5796136" y="22768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smtClean="0"/>
              <a:t>내장 함수</a:t>
            </a:r>
            <a:endParaRPr lang="ko-KR" altLang="en-US" b="1" u="sng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55" y="2486255"/>
            <a:ext cx="33813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62" y="3789040"/>
            <a:ext cx="7476662" cy="280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8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/>
              <a:t>getattribute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오류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Overriding </a:t>
            </a:r>
            <a:r>
              <a:rPr lang="ko-KR" altLang="en-US" sz="2800" dirty="0" smtClean="0"/>
              <a:t>할 때 자기 자신을 호출하도록 만들면  재귀호출이 되어 오류가 발생함</a:t>
            </a:r>
            <a:endParaRPr lang="en-US" altLang="ko-KR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27913" y="2943779"/>
            <a:ext cx="70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검</a:t>
            </a:r>
            <a:r>
              <a:rPr lang="ko-KR" altLang="en-US" sz="1400" b="1" dirty="0"/>
              <a:t>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4007" y="334770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getattr</a:t>
            </a:r>
            <a:r>
              <a:rPr lang="en-US" altLang="ko-KR" dirty="0" smtClean="0"/>
              <a:t>(object</a:t>
            </a:r>
            <a:r>
              <a:rPr lang="en-US" altLang="ko-KR" dirty="0"/>
              <a:t>, name[, default</a:t>
            </a:r>
            <a:r>
              <a:rPr lang="en-US" altLang="ko-KR" dirty="0" smtClean="0"/>
              <a:t>])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5796136" y="261658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smtClean="0"/>
              <a:t>내장 함수</a:t>
            </a:r>
            <a:endParaRPr lang="ko-KR" altLang="en-US" b="1" u="sng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55" y="2486255"/>
            <a:ext cx="33813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3789040"/>
            <a:ext cx="5257800" cy="28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8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/>
              <a:t>getattribute</a:t>
            </a:r>
            <a:r>
              <a:rPr lang="en-US" altLang="ko-KR" dirty="0" smtClean="0"/>
              <a:t>__ : binding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실제 </a:t>
            </a:r>
            <a:r>
              <a:rPr lang="en-US" altLang="ko-KR" sz="2800" dirty="0" smtClean="0"/>
              <a:t>overriding </a:t>
            </a:r>
            <a:r>
              <a:rPr lang="ko-KR" altLang="en-US" sz="2800" dirty="0" smtClean="0"/>
              <a:t>시 재귀호출이 안되도록 처리해야 함</a:t>
            </a:r>
            <a:endParaRPr lang="en-US" altLang="ko-KR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27913" y="2943779"/>
            <a:ext cx="70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검</a:t>
            </a:r>
            <a:r>
              <a:rPr lang="ko-KR" altLang="en-US" sz="1400" b="1" dirty="0"/>
              <a:t>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4007" y="3007985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getattr</a:t>
            </a:r>
            <a:r>
              <a:rPr lang="en-US" altLang="ko-KR" dirty="0" smtClean="0"/>
              <a:t>(object</a:t>
            </a:r>
            <a:r>
              <a:rPr lang="en-US" altLang="ko-KR" dirty="0"/>
              <a:t>, name[, default</a:t>
            </a:r>
            <a:r>
              <a:rPr lang="en-US" altLang="ko-KR" dirty="0" smtClean="0"/>
              <a:t>])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5796136" y="22768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smtClean="0"/>
              <a:t>내장 함수</a:t>
            </a:r>
            <a:endParaRPr lang="ko-KR" altLang="en-US" b="1" u="sng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55" y="2486255"/>
            <a:ext cx="33813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861048"/>
            <a:ext cx="4391025" cy="263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85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setattr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75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속성</a:t>
            </a:r>
            <a:r>
              <a:rPr lang="en-US" altLang="ko-KR" dirty="0"/>
              <a:t> </a:t>
            </a:r>
            <a:r>
              <a:rPr lang="ko-KR" altLang="en-US" dirty="0" smtClean="0"/>
              <a:t>갱</a:t>
            </a:r>
            <a:r>
              <a:rPr lang="ko-KR" altLang="en-US" dirty="0"/>
              <a:t>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setattr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Class</a:t>
            </a:r>
            <a:r>
              <a:rPr lang="ko-KR" altLang="en-US" sz="2800" dirty="0" smtClean="0"/>
              <a:t>의 </a:t>
            </a:r>
            <a:r>
              <a:rPr lang="ko-KR" altLang="en-US" sz="2800" dirty="0" err="1" smtClean="0"/>
              <a:t>속생을</a:t>
            </a:r>
            <a:r>
              <a:rPr lang="ko-KR" altLang="en-US" sz="2800" dirty="0" smtClean="0"/>
              <a:t> 생성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변경을 시키는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97012" y="2928988"/>
            <a:ext cx="1350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생성</a:t>
            </a:r>
            <a:r>
              <a:rPr lang="en-US" altLang="ko-KR" sz="1400" b="1" dirty="0" smtClean="0"/>
              <a:t>/</a:t>
            </a:r>
          </a:p>
          <a:p>
            <a:pPr algn="ctr"/>
            <a:r>
              <a:rPr lang="ko-KR" altLang="en-US" sz="1400" b="1" dirty="0" smtClean="0"/>
              <a:t>변경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233515" y="2993194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setattr</a:t>
            </a:r>
            <a:r>
              <a:rPr lang="en-US" altLang="ko-KR" dirty="0" smtClean="0"/>
              <a:t>(object</a:t>
            </a:r>
            <a:r>
              <a:rPr lang="en-US" altLang="ko-KR" dirty="0"/>
              <a:t>, name, value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5796136" y="249289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smtClean="0"/>
              <a:t>내장 함수</a:t>
            </a:r>
            <a:endParaRPr lang="ko-KR" altLang="en-US" b="1" u="sng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20888"/>
            <a:ext cx="3359874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3722566"/>
            <a:ext cx="6483350" cy="2874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16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delattr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67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속성</a:t>
            </a:r>
            <a:r>
              <a:rPr lang="en-US" altLang="ko-KR" dirty="0"/>
              <a:t> </a:t>
            </a:r>
            <a:r>
              <a:rPr lang="ko-KR" altLang="en-US" dirty="0" smtClean="0"/>
              <a:t>갱</a:t>
            </a:r>
            <a:r>
              <a:rPr lang="ko-KR" altLang="en-US" dirty="0"/>
              <a:t>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delattr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Class</a:t>
            </a:r>
            <a:r>
              <a:rPr lang="ko-KR" altLang="en-US" sz="2800" dirty="0" smtClean="0"/>
              <a:t>의 속</a:t>
            </a:r>
            <a:r>
              <a:rPr lang="ko-KR" altLang="en-US" sz="2800" dirty="0"/>
              <a:t>성</a:t>
            </a:r>
            <a:r>
              <a:rPr lang="ko-KR" altLang="en-US" sz="2800" dirty="0" smtClean="0"/>
              <a:t>을 소멸을 시키는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26423" y="3189189"/>
            <a:ext cx="70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소멸</a:t>
            </a:r>
            <a:endParaRPr lang="ko-KR" alt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946574" y="3253395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delattr</a:t>
            </a:r>
            <a:r>
              <a:rPr lang="en-US" altLang="ko-KR" dirty="0" smtClean="0"/>
              <a:t>(object</a:t>
            </a:r>
            <a:r>
              <a:rPr lang="en-US" altLang="ko-KR" dirty="0"/>
              <a:t>, name)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96136" y="249289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smtClean="0"/>
              <a:t>내장 함수</a:t>
            </a:r>
            <a:endParaRPr lang="ko-KR" altLang="en-US" b="1" u="sng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32849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unpack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00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타입이 변수에 할당될 때 변수에 맞춰 할당이 가능하며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변수의 개수와 원소의 개수가 다를 경우 </a:t>
            </a:r>
            <a:r>
              <a:rPr lang="en-US" altLang="ko-KR" dirty="0" smtClean="0"/>
              <a:t>*</a:t>
            </a:r>
            <a:r>
              <a:rPr lang="ko-KR" altLang="en-US" dirty="0" smtClean="0"/>
              <a:t>변수로 처리하면 </a:t>
            </a:r>
            <a:r>
              <a:rPr lang="ko-KR" altLang="en-US" dirty="0" err="1" smtClean="0"/>
              <a:t>에러없이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(3</a:t>
            </a:r>
            <a:r>
              <a:rPr lang="ko-KR" altLang="en-US" dirty="0" smtClean="0"/>
              <a:t>버전부터 추가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93" y="3861048"/>
            <a:ext cx="2095500" cy="218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89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3.6 </a:t>
            </a:r>
            <a:r>
              <a:rPr lang="ko-KR" altLang="en-US" sz="6000" dirty="0" err="1" smtClean="0"/>
              <a:t>인스턴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>(__slots__)</a:t>
            </a:r>
            <a:br>
              <a:rPr lang="en-US" altLang="ko-KR" sz="6000" dirty="0" smtClean="0"/>
            </a:br>
            <a:r>
              <a:rPr lang="ko-KR" altLang="en-US" sz="6000" dirty="0" smtClean="0"/>
              <a:t>멤버관리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27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__slots__ </a:t>
            </a:r>
            <a:r>
              <a:rPr lang="ko-KR" altLang="en-US" dirty="0" smtClean="0"/>
              <a:t>이해하</a:t>
            </a:r>
            <a:r>
              <a:rPr lang="ko-KR" altLang="en-US" dirty="0"/>
              <a:t>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65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__slots__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사용하는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__slots__</a:t>
            </a:r>
            <a:r>
              <a:rPr lang="ko-KR" altLang="en-US" sz="2800" dirty="0" smtClean="0">
                <a:latin typeface="+mn-ea"/>
              </a:rPr>
              <a:t>을 사용할 경우 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en-US" altLang="ko-KR" sz="2800" dirty="0" err="1" smtClean="0">
                <a:latin typeface="+mn-ea"/>
              </a:rPr>
              <a:t>dict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ko-KR" altLang="en-US" sz="2800" dirty="0" smtClean="0">
                <a:latin typeface="+mn-ea"/>
              </a:rPr>
              <a:t>으로 구성한 경우보다 실제 객체들이 적게 발생함</a:t>
            </a:r>
            <a:r>
              <a:rPr lang="en-US" altLang="ko-KR" sz="2800" dirty="0" smtClean="0">
                <a:latin typeface="+mn-ea"/>
              </a:rPr>
              <a:t>. </a:t>
            </a:r>
            <a:r>
              <a:rPr lang="ko-KR" altLang="en-US" sz="2800" dirty="0" smtClean="0">
                <a:latin typeface="+mn-ea"/>
              </a:rPr>
              <a:t>대신에 대량으로 생성되는 객체의 메모리 절약을 위한 경우에만 사용하는 것을 권고함</a:t>
            </a:r>
            <a:endParaRPr lang="en-US" altLang="ko-KR" sz="28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800" dirty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비교 검증한 사례 </a:t>
            </a:r>
            <a:r>
              <a:rPr lang="en-US" altLang="ko-KR" sz="2800" dirty="0" smtClean="0">
                <a:latin typeface="+mn-ea"/>
              </a:rPr>
              <a:t>:</a:t>
            </a:r>
            <a:endParaRPr lang="en-US" altLang="ko-KR" sz="2800" dirty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1800" dirty="0">
                <a:solidFill>
                  <a:srgbClr val="0070C0"/>
                </a:solidFill>
                <a:latin typeface="+mn-ea"/>
              </a:rPr>
              <a:t>http://dev.svetlyak.ru/using-slots-for-optimisation-in-python-en/</a:t>
            </a:r>
            <a:endParaRPr lang="en-US" altLang="ko-KR" sz="1800" dirty="0" smtClean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8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__slots__</a:t>
            </a:r>
            <a:r>
              <a:rPr lang="ko-KR" altLang="en-US" dirty="0" smtClean="0"/>
              <a:t> </a:t>
            </a:r>
            <a:r>
              <a:rPr lang="en-US" altLang="ko-KR" dirty="0" smtClean="0"/>
              <a:t>: tuple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__slots__</a:t>
            </a:r>
            <a:r>
              <a:rPr lang="ko-KR" altLang="en-US" sz="2800" dirty="0" smtClean="0">
                <a:latin typeface="+mn-ea"/>
              </a:rPr>
              <a:t>은 </a:t>
            </a:r>
            <a:r>
              <a:rPr lang="en-US" altLang="ko-KR" sz="2800" dirty="0" smtClean="0">
                <a:latin typeface="+mn-ea"/>
              </a:rPr>
              <a:t>tuple</a:t>
            </a:r>
            <a:r>
              <a:rPr lang="ko-KR" altLang="en-US" sz="2800" dirty="0" smtClean="0">
                <a:latin typeface="+mn-ea"/>
              </a:rPr>
              <a:t>로 보관해서 </a:t>
            </a:r>
            <a:r>
              <a:rPr lang="ko-KR" altLang="en-US" sz="2800" dirty="0" err="1" smtClean="0">
                <a:latin typeface="+mn-ea"/>
              </a:rPr>
              <a:t>인스턴스를</a:t>
            </a:r>
            <a:r>
              <a:rPr lang="ko-KR" altLang="en-US" sz="2800" dirty="0" smtClean="0">
                <a:latin typeface="+mn-ea"/>
              </a:rPr>
              <a:t> 생성한다</a:t>
            </a:r>
            <a:r>
              <a:rPr lang="en-US" altLang="ko-KR" sz="2800" dirty="0" smtClean="0">
                <a:latin typeface="+mn-ea"/>
              </a:rPr>
              <a:t>.  </a:t>
            </a:r>
            <a:r>
              <a:rPr lang="ko-KR" altLang="en-US" sz="2800" dirty="0" err="1" smtClean="0">
                <a:latin typeface="+mn-ea"/>
              </a:rPr>
              <a:t>인스턴스에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en-US" altLang="ko-KR" sz="2800" dirty="0" err="1" smtClean="0">
                <a:latin typeface="+mn-ea"/>
              </a:rPr>
              <a:t>dict</a:t>
            </a:r>
            <a:r>
              <a:rPr lang="en-US" altLang="ko-KR" sz="2800" dirty="0" smtClean="0">
                <a:latin typeface="+mn-ea"/>
              </a:rPr>
              <a:t>__ </a:t>
            </a:r>
            <a:r>
              <a:rPr lang="ko-KR" altLang="en-US" sz="2800" dirty="0" smtClean="0">
                <a:latin typeface="+mn-ea"/>
              </a:rPr>
              <a:t>속성이 없어짐 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429000"/>
            <a:ext cx="26003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40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__slots__: list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__slots__</a:t>
            </a:r>
            <a:r>
              <a:rPr lang="ko-KR" altLang="en-US" sz="2800" dirty="0" smtClean="0">
                <a:latin typeface="+mn-ea"/>
              </a:rPr>
              <a:t>으로 </a:t>
            </a:r>
            <a:r>
              <a:rPr lang="ko-KR" altLang="en-US" sz="2800" dirty="0" err="1" smtClean="0">
                <a:latin typeface="+mn-ea"/>
              </a:rPr>
              <a:t>인스턴스</a:t>
            </a:r>
            <a:r>
              <a:rPr lang="ko-KR" altLang="en-US" sz="2800" dirty="0" smtClean="0">
                <a:latin typeface="+mn-ea"/>
              </a:rPr>
              <a:t> 생성 변수를 제약해서 사용하기 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501008"/>
            <a:ext cx="34671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76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__slots__ </a:t>
            </a:r>
            <a:r>
              <a:rPr lang="ko-KR" altLang="en-US" dirty="0" smtClean="0"/>
              <a:t>제약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99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__slots__: runtime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</a:t>
            </a:r>
            <a:r>
              <a:rPr lang="en-US" altLang="ko-KR" sz="2800" dirty="0">
                <a:latin typeface="+mn-ea"/>
              </a:rPr>
              <a:t> </a:t>
            </a:r>
            <a:r>
              <a:rPr lang="ko-KR" altLang="en-US" sz="2800" dirty="0" err="1" smtClean="0">
                <a:latin typeface="+mn-ea"/>
              </a:rPr>
              <a:t>인스턴스에</a:t>
            </a:r>
            <a:r>
              <a:rPr lang="ko-KR" altLang="en-US" sz="2800" dirty="0" smtClean="0">
                <a:latin typeface="+mn-ea"/>
              </a:rPr>
              <a:t> 실시간으로 추가 시에도 에러가 발생함 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0968"/>
            <a:ext cx="5619750" cy="345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0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__slots__: </a:t>
            </a:r>
            <a:r>
              <a:rPr lang="ko-KR" altLang="en-US" dirty="0" smtClean="0"/>
              <a:t>생성시 오류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__slots__</a:t>
            </a:r>
            <a:r>
              <a:rPr lang="ko-KR" altLang="en-US" sz="2800" dirty="0" smtClean="0">
                <a:latin typeface="+mn-ea"/>
              </a:rPr>
              <a:t>으로 </a:t>
            </a:r>
            <a:r>
              <a:rPr lang="ko-KR" altLang="en-US" sz="2800" dirty="0" err="1" smtClean="0">
                <a:latin typeface="+mn-ea"/>
              </a:rPr>
              <a:t>인스턴스</a:t>
            </a:r>
            <a:r>
              <a:rPr lang="ko-KR" altLang="en-US" sz="2800" dirty="0" smtClean="0">
                <a:latin typeface="+mn-ea"/>
              </a:rPr>
              <a:t> 생성 변수를 제약하므로 없는 것을 생성시 </a:t>
            </a:r>
            <a:r>
              <a:rPr lang="ko-KR" altLang="en-US" sz="2800" dirty="0" err="1" smtClean="0">
                <a:latin typeface="+mn-ea"/>
              </a:rPr>
              <a:t>에러처리됨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12976"/>
            <a:ext cx="5848350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19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__slots__</a:t>
            </a:r>
            <a:r>
              <a:rPr lang="ko-KR" altLang="en-US" dirty="0"/>
              <a:t>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미생성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__slots__</a:t>
            </a:r>
            <a:r>
              <a:rPr lang="ko-KR" altLang="en-US" sz="2800" dirty="0" smtClean="0">
                <a:latin typeface="+mn-ea"/>
              </a:rPr>
              <a:t>으로 </a:t>
            </a:r>
            <a:r>
              <a:rPr lang="ko-KR" altLang="en-US" sz="2800" dirty="0" err="1" smtClean="0">
                <a:latin typeface="+mn-ea"/>
              </a:rPr>
              <a:t>인스턴스</a:t>
            </a:r>
            <a:r>
              <a:rPr lang="ko-KR" altLang="en-US" sz="2800" dirty="0" smtClean="0">
                <a:latin typeface="+mn-ea"/>
              </a:rPr>
              <a:t> 생성하면 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en-US" altLang="ko-KR" sz="2800" dirty="0" err="1" smtClean="0">
                <a:latin typeface="+mn-ea"/>
              </a:rPr>
              <a:t>dict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ko-KR" altLang="en-US" sz="2800" dirty="0" smtClean="0">
                <a:latin typeface="+mn-ea"/>
              </a:rPr>
              <a:t>가 제외되고 </a:t>
            </a:r>
            <a:r>
              <a:rPr lang="en-US" altLang="ko-KR" sz="2800" dirty="0" smtClean="0">
                <a:latin typeface="+mn-ea"/>
              </a:rPr>
              <a:t>__slots__</a:t>
            </a:r>
            <a:r>
              <a:rPr lang="ko-KR" altLang="en-US" sz="2800" dirty="0" smtClean="0">
                <a:latin typeface="+mn-ea"/>
              </a:rPr>
              <a:t>에 </a:t>
            </a:r>
            <a:r>
              <a:rPr lang="ko-KR" altLang="en-US" sz="2800" dirty="0" err="1" smtClean="0">
                <a:latin typeface="+mn-ea"/>
              </a:rPr>
              <a:t>인스턴스</a:t>
            </a:r>
            <a:r>
              <a:rPr lang="ko-KR" altLang="en-US" sz="2800" dirty="0" smtClean="0">
                <a:latin typeface="+mn-ea"/>
              </a:rPr>
              <a:t> 정보를 관리 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96952"/>
            <a:ext cx="5791200" cy="3554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9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__slots__</a:t>
            </a:r>
            <a:r>
              <a:rPr lang="ko-KR" altLang="en-US" dirty="0"/>
              <a:t>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/>
              <a:t> </a:t>
            </a:r>
            <a:r>
              <a:rPr lang="ko-KR" altLang="en-US" dirty="0" smtClean="0"/>
              <a:t>강제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__slots__</a:t>
            </a:r>
            <a:r>
              <a:rPr lang="ko-KR" altLang="en-US" sz="2800" dirty="0" smtClean="0">
                <a:latin typeface="+mn-ea"/>
              </a:rPr>
              <a:t>에 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en-US" altLang="ko-KR" sz="2800" dirty="0" err="1" smtClean="0">
                <a:latin typeface="+mn-ea"/>
              </a:rPr>
              <a:t>dict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ko-KR" altLang="en-US" sz="2800" dirty="0" smtClean="0">
                <a:latin typeface="+mn-ea"/>
              </a:rPr>
              <a:t>를 정의해야 </a:t>
            </a:r>
            <a:r>
              <a:rPr lang="ko-KR" altLang="en-US" sz="2800" dirty="0" err="1" smtClean="0">
                <a:latin typeface="+mn-ea"/>
              </a:rPr>
              <a:t>인스턴스에서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en-US" altLang="ko-KR" sz="2800" dirty="0" err="1" smtClean="0">
                <a:latin typeface="+mn-ea"/>
              </a:rPr>
              <a:t>dict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ko-KR" altLang="en-US" sz="2800" dirty="0" smtClean="0">
                <a:latin typeface="+mn-ea"/>
              </a:rPr>
              <a:t>가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조회되지만 실제 내용이 없음 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24944"/>
            <a:ext cx="38004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40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: zip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(zip)</a:t>
            </a:r>
            <a:r>
              <a:rPr lang="ko-KR" altLang="en-US" dirty="0" smtClean="0"/>
              <a:t>를 이용해서 내부 원소들을 묶음 단위 처리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005064"/>
            <a:ext cx="306705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86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__slots__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33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class</a:t>
            </a:r>
            <a:r>
              <a:rPr lang="ko-KR" altLang="en-US" dirty="0"/>
              <a:t> </a:t>
            </a:r>
            <a:r>
              <a:rPr lang="ko-KR" altLang="en-US" dirty="0" smtClean="0"/>
              <a:t>내부 보관에는 제약이 없음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err="1" smtClean="0">
                <a:latin typeface="+mn-ea"/>
              </a:rPr>
              <a:t>메소드는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class </a:t>
            </a:r>
            <a:r>
              <a:rPr lang="ko-KR" altLang="en-US" sz="2800" dirty="0" smtClean="0">
                <a:latin typeface="+mn-ea"/>
              </a:rPr>
              <a:t>내부에 보관하므로 제약이 없음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2852936"/>
            <a:ext cx="3648075" cy="387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54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443664" cy="517470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3.7 Method </a:t>
            </a:r>
            <a:br>
              <a:rPr lang="en-US" altLang="ko-KR" sz="6000" dirty="0" smtClean="0"/>
            </a:br>
            <a:r>
              <a:rPr lang="ko-KR" altLang="en-US" sz="6000" dirty="0" err="1" smtClean="0"/>
              <a:t>첫번째</a:t>
            </a:r>
            <a:r>
              <a:rPr lang="ko-KR" altLang="en-US" sz="6000" dirty="0" smtClean="0"/>
              <a:t> 인자 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(self)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7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self 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92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self </a:t>
            </a:r>
            <a:r>
              <a:rPr lang="ko-KR" altLang="en-US" dirty="0" smtClean="0"/>
              <a:t>사용 이유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객체를 정의하고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객체를 생성할 경우 </a:t>
            </a:r>
            <a:r>
              <a:rPr lang="en-US" altLang="ko-KR" dirty="0" smtClean="0"/>
              <a:t>instance method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인자는 항상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객체가 할당 됨 </a:t>
            </a:r>
            <a:endParaRPr lang="en-US" altLang="ko-KR" sz="1800" dirty="0" smtClean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429000"/>
            <a:ext cx="41719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89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Instance method bound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65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__self__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메소드는</a:t>
            </a:r>
            <a:r>
              <a:rPr lang="ko-KR" altLang="en-US" sz="2800" dirty="0" smtClean="0"/>
              <a:t> 클래스에 존재하며 사용시 </a:t>
            </a:r>
            <a:r>
              <a:rPr lang="en-US" altLang="ko-KR" sz="2800" dirty="0" smtClean="0"/>
              <a:t>bound</a:t>
            </a:r>
            <a:r>
              <a:rPr lang="ko-KR" altLang="en-US" sz="2800" dirty="0" smtClean="0"/>
              <a:t>되며 </a:t>
            </a:r>
            <a:r>
              <a:rPr lang="en-US" altLang="ko-KR" sz="2800" dirty="0" smtClean="0"/>
              <a:t>__self__ </a:t>
            </a:r>
            <a:r>
              <a:rPr lang="ko-KR" altLang="en-US" sz="2800" dirty="0" smtClean="0"/>
              <a:t>속성에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객체가 </a:t>
            </a:r>
            <a:r>
              <a:rPr lang="ko-KR" altLang="en-US" sz="2800" dirty="0" err="1" smtClean="0"/>
              <a:t>세팅</a:t>
            </a:r>
            <a:r>
              <a:rPr lang="ko-KR" altLang="en-US" sz="2800" dirty="0" smtClean="0"/>
              <a:t> 됨</a:t>
            </a:r>
            <a:endParaRPr lang="en-US" altLang="ko-KR" sz="2800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72008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94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bound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메소드의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인자가 </a:t>
            </a:r>
            <a:r>
              <a:rPr lang="en-US" altLang="ko-KR" sz="2800" dirty="0" smtClean="0"/>
              <a:t>self </a:t>
            </a:r>
            <a:r>
              <a:rPr lang="ko-KR" altLang="en-US" sz="2800" dirty="0" smtClean="0"/>
              <a:t>값이 들어가는 이유는 </a:t>
            </a:r>
            <a:r>
              <a:rPr lang="en-US" altLang="ko-KR" sz="2800" dirty="0" smtClean="0"/>
              <a:t>__self__ </a:t>
            </a:r>
            <a:r>
              <a:rPr lang="ko-KR" altLang="en-US" sz="2800" dirty="0" smtClean="0"/>
              <a:t>속성에 </a:t>
            </a:r>
            <a:r>
              <a:rPr lang="ko-KR" altLang="en-US" sz="2800" dirty="0" err="1" smtClean="0"/>
              <a:t>세팅되어야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bound </a:t>
            </a:r>
            <a:r>
              <a:rPr lang="ko-KR" altLang="en-US" sz="2800" dirty="0" smtClean="0"/>
              <a:t>처리</a:t>
            </a:r>
            <a:endParaRPr lang="en-US" altLang="ko-KR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478" y="2996952"/>
            <a:ext cx="4324350" cy="368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66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접근자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인스턴스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55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self</a:t>
            </a:r>
            <a:r>
              <a:rPr lang="ko-KR" altLang="en-US" dirty="0" smtClean="0"/>
              <a:t>는 참조변수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self</a:t>
            </a:r>
            <a:r>
              <a:rPr lang="ko-KR" altLang="en-US" sz="2800" dirty="0" smtClean="0"/>
              <a:t>는 </a:t>
            </a:r>
            <a:r>
              <a:rPr lang="ko-KR" altLang="en-US" sz="2800" dirty="0" err="1" smtClean="0"/>
              <a:t>인스턴스객체에</a:t>
            </a:r>
            <a:r>
              <a:rPr lang="ko-KR" altLang="en-US" sz="2800" dirty="0" smtClean="0"/>
              <a:t> 대한 참조를 가지는 변수</a:t>
            </a:r>
            <a:endParaRPr lang="en-US" altLang="ko-KR" sz="2800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9000"/>
            <a:ext cx="433387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84168" y="4195672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self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</a:t>
            </a:r>
            <a:r>
              <a:rPr lang="ko-KR" altLang="en-US" dirty="0" smtClean="0"/>
              <a:t>는 명확히 동일한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객체를 가리키는 참조변수들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 flipV="1">
            <a:off x="2843808" y="3933056"/>
            <a:ext cx="3240360" cy="8627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4" idx="1"/>
          </p:cNvCxnSpPr>
          <p:nvPr/>
        </p:nvCxnSpPr>
        <p:spPr>
          <a:xfrm flipH="1">
            <a:off x="1907704" y="4795837"/>
            <a:ext cx="4176464" cy="4333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25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 sequence </a:t>
            </a:r>
            <a:r>
              <a:rPr lang="ko-KR" altLang="en-US" dirty="0"/>
              <a:t>타입 </a:t>
            </a:r>
            <a:r>
              <a:rPr lang="en-US" altLang="ko-KR" dirty="0"/>
              <a:t>: enumerate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iterable</a:t>
            </a:r>
            <a:r>
              <a:rPr lang="ko-KR" altLang="en-US" sz="2800" dirty="0" smtClean="0"/>
              <a:t>한 </a:t>
            </a:r>
            <a:r>
              <a:rPr lang="en-US" altLang="ko-KR" sz="2800" dirty="0" smtClean="0"/>
              <a:t>enumerate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만들면 </a:t>
            </a:r>
            <a:r>
              <a:rPr lang="en-US" altLang="ko-KR" sz="2800" dirty="0" smtClean="0"/>
              <a:t>index</a:t>
            </a:r>
            <a:r>
              <a:rPr lang="ko-KR" altLang="en-US" sz="2800" dirty="0" smtClean="0"/>
              <a:t>와 원소들이 표시됨</a:t>
            </a:r>
            <a:endParaRPr lang="en-US" altLang="ko-KR" sz="2800" dirty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39" y="2703035"/>
            <a:ext cx="4468738" cy="394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19672" y="3717032"/>
            <a:ext cx="2664296" cy="13681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16216" y="3861048"/>
            <a:ext cx="2376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타입은 기본으로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매핑이</a:t>
            </a:r>
            <a:r>
              <a:rPr lang="ko-KR" altLang="en-US" dirty="0" smtClean="0"/>
              <a:t> 되므로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를 사용할 경우 별도로 처리되어야 함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>
            <a:off x="4283968" y="4401108"/>
            <a:ext cx="2232248" cy="1986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66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self</a:t>
            </a:r>
            <a:r>
              <a:rPr lang="en-US" altLang="ko-KR" dirty="0"/>
              <a:t>: Instance </a:t>
            </a:r>
            <a:r>
              <a:rPr lang="ko-KR" altLang="en-US" dirty="0"/>
              <a:t>멤버</a:t>
            </a:r>
            <a:r>
              <a:rPr lang="en-US" altLang="ko-KR" dirty="0"/>
              <a:t> </a:t>
            </a:r>
            <a:r>
              <a:rPr lang="ko-KR" altLang="en-US" dirty="0" err="1" smtClean="0"/>
              <a:t>접근자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인스턴스객체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메소드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변수는 </a:t>
            </a:r>
            <a:r>
              <a:rPr lang="en-US" altLang="ko-KR" sz="2800" dirty="0" smtClean="0"/>
              <a:t>self</a:t>
            </a:r>
            <a:r>
              <a:rPr lang="ko-KR" altLang="en-US" sz="2800" dirty="0" smtClean="0"/>
              <a:t>를 사용</a:t>
            </a:r>
            <a:endParaRPr lang="en-US" altLang="ko-KR" sz="28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8" y="2492896"/>
            <a:ext cx="4886325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5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Members(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) </a:t>
            </a:r>
            <a:r>
              <a:rPr lang="en-US" altLang="ko-KR" dirty="0"/>
              <a:t>Access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4401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Class </a:t>
            </a:r>
            <a:r>
              <a:rPr lang="ko-KR" altLang="en-US" sz="2800" dirty="0" err="1" smtClean="0"/>
              <a:t>정의시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정의를 하면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영역에 설정</a:t>
            </a:r>
            <a:endParaRPr lang="ko-KR" altLang="en-US" sz="28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796136" y="2852936"/>
            <a:ext cx="1440160" cy="1152128"/>
            <a:chOff x="5724128" y="3356992"/>
            <a:chExt cx="1800200" cy="1512168"/>
          </a:xfrm>
        </p:grpSpPr>
        <p:sp>
          <p:nvSpPr>
            <p:cNvPr id="12" name="직사각형 11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classattr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Ins_f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796136" y="4797152"/>
            <a:ext cx="1440160" cy="1152128"/>
            <a:chOff x="5724128" y="3356992"/>
            <a:chExt cx="1800200" cy="1512168"/>
          </a:xfrm>
        </p:grpSpPr>
        <p:sp>
          <p:nvSpPr>
            <p:cNvPr id="16" name="직사각형 15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obj:C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instattr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19" name="직선 화살표 연결선 18"/>
          <p:cNvCxnSpPr>
            <a:stCxn id="14" idx="2"/>
            <a:endCxn id="16" idx="0"/>
          </p:cNvCxnSpPr>
          <p:nvPr/>
        </p:nvCxnSpPr>
        <p:spPr>
          <a:xfrm>
            <a:off x="6516216" y="4005064"/>
            <a:ext cx="0" cy="7920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04248" y="421644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= C()</a:t>
            </a:r>
            <a:endParaRPr lang="ko-KR" altLang="en-US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69366"/>
            <a:ext cx="394335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99592" y="4653136"/>
            <a:ext cx="2376264" cy="7920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14" idx="1"/>
          </p:cNvCxnSpPr>
          <p:nvPr/>
        </p:nvCxnSpPr>
        <p:spPr>
          <a:xfrm flipV="1">
            <a:off x="3275856" y="3785611"/>
            <a:ext cx="2520280" cy="12635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54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Members(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) Access-</a:t>
            </a:r>
            <a:r>
              <a:rPr lang="ko-KR" altLang="en-US" dirty="0" smtClean="0"/>
              <a:t>세부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00808"/>
            <a:ext cx="8229600" cy="10801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인스턴스에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bound </a:t>
            </a:r>
            <a:r>
              <a:rPr lang="ko-KR" altLang="en-US" dirty="0" err="1" smtClean="0"/>
              <a:t>될때</a:t>
            </a:r>
            <a:r>
              <a:rPr lang="ko-KR" altLang="en-US" dirty="0" smtClean="0"/>
              <a:t> 실행환경에 따른 객체 </a:t>
            </a:r>
            <a:r>
              <a:rPr lang="ko-KR" altLang="en-US" dirty="0" err="1" smtClean="0"/>
              <a:t>레퍼런스가</a:t>
            </a:r>
            <a:r>
              <a:rPr lang="ko-KR" altLang="en-US" dirty="0" smtClean="0"/>
              <a:t> 차이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39552" y="2852936"/>
            <a:ext cx="3024336" cy="3456384"/>
            <a:chOff x="899592" y="2852936"/>
            <a:chExt cx="3528392" cy="3456384"/>
          </a:xfrm>
        </p:grpSpPr>
        <p:grpSp>
          <p:nvGrpSpPr>
            <p:cNvPr id="11" name="그룹 10"/>
            <p:cNvGrpSpPr/>
            <p:nvPr/>
          </p:nvGrpSpPr>
          <p:grpSpPr>
            <a:xfrm>
              <a:off x="899592" y="3212976"/>
              <a:ext cx="1440160" cy="1152128"/>
              <a:chOff x="5724128" y="3356992"/>
              <a:chExt cx="1800200" cy="1512168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5724128" y="3356992"/>
                <a:ext cx="1800200" cy="36004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C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5724128" y="3717032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5724128" y="4293096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99592" y="5157192"/>
              <a:ext cx="1440160" cy="1152128"/>
              <a:chOff x="5724128" y="3356992"/>
              <a:chExt cx="1800200" cy="1512168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5724128" y="3356992"/>
                <a:ext cx="1800200" cy="36004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cobj:C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5724128" y="3717032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5724128" y="4293096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9" name="직선 화살표 연결선 18"/>
            <p:cNvCxnSpPr>
              <a:stCxn id="14" idx="2"/>
              <a:endCxn id="16" idx="0"/>
            </p:cNvCxnSpPr>
            <p:nvPr/>
          </p:nvCxnSpPr>
          <p:spPr>
            <a:xfrm>
              <a:off x="1619672" y="4365104"/>
              <a:ext cx="0" cy="792088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979712" y="4576482"/>
              <a:ext cx="1860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c</a:t>
              </a:r>
              <a:r>
                <a:rPr lang="en-US" altLang="ko-KR" dirty="0" err="1" smtClean="0"/>
                <a:t>obj</a:t>
              </a:r>
              <a:r>
                <a:rPr lang="en-US" altLang="ko-KR" dirty="0" smtClean="0"/>
                <a:t> = C()</a:t>
              </a:r>
              <a:endParaRPr lang="ko-KR" altLang="en-US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915816" y="3212976"/>
              <a:ext cx="1440160" cy="1152128"/>
              <a:chOff x="5724128" y="3356992"/>
              <a:chExt cx="1800200" cy="1512168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5724128" y="3356992"/>
                <a:ext cx="1800200" cy="36004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__</a:t>
                </a:r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dict</a:t>
                </a:r>
                <a:r>
                  <a:rPr lang="en-US" altLang="ko-KR" sz="1000" dirty="0" smtClean="0">
                    <a:solidFill>
                      <a:schemeClr val="tx1"/>
                    </a:solidFill>
                  </a:rPr>
                  <a:t>__:</a:t>
                </a:r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dict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724128" y="3717032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classattr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724128" y="4293096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Ins_f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2987824" y="5157192"/>
              <a:ext cx="1440160" cy="1152128"/>
              <a:chOff x="5724128" y="3356992"/>
              <a:chExt cx="1800200" cy="1512168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5724128" y="3356992"/>
                <a:ext cx="1800200" cy="36004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__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dict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__: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dict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724128" y="3717032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classattr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724128" y="4293096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9" name="직선 화살표 연결선 28"/>
            <p:cNvCxnSpPr>
              <a:stCxn id="13" idx="3"/>
              <a:endCxn id="23" idx="1"/>
            </p:cNvCxnSpPr>
            <p:nvPr/>
          </p:nvCxnSpPr>
          <p:spPr>
            <a:xfrm>
              <a:off x="2339752" y="3706745"/>
              <a:ext cx="576064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17" idx="3"/>
              <a:endCxn id="27" idx="1"/>
            </p:cNvCxnSpPr>
            <p:nvPr/>
          </p:nvCxnSpPr>
          <p:spPr>
            <a:xfrm>
              <a:off x="2339752" y="5650961"/>
              <a:ext cx="648072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959831" y="2852936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u="sng" dirty="0" smtClean="0"/>
                <a:t>내장 객체</a:t>
              </a:r>
              <a:endParaRPr lang="ko-KR" altLang="en-US" sz="1200" u="sng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23828" y="4880193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u="sng" dirty="0" smtClean="0"/>
                <a:t>내장 객체</a:t>
              </a:r>
              <a:endParaRPr lang="ko-KR" altLang="en-US" sz="1200" u="sng" dirty="0"/>
            </a:p>
          </p:txBody>
        </p:sp>
      </p:grp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928949"/>
            <a:ext cx="5336456" cy="3668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81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4038600"/>
            <a:ext cx="8299648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3.8 Method </a:t>
            </a:r>
            <a:br>
              <a:rPr lang="en-US" altLang="ko-KR" sz="6000" dirty="0" smtClean="0"/>
            </a:br>
            <a:r>
              <a:rPr lang="ko-KR" altLang="en-US" sz="6000" dirty="0" err="1" smtClean="0"/>
              <a:t>첫번째</a:t>
            </a:r>
            <a:r>
              <a:rPr lang="ko-KR" altLang="en-US" sz="6000" dirty="0" smtClean="0"/>
              <a:t> 인자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en-US" altLang="ko-KR" sz="6000" dirty="0" err="1" smtClean="0"/>
              <a:t>cls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85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cls</a:t>
            </a:r>
            <a:r>
              <a:rPr lang="en-US" altLang="ko-KR" dirty="0" smtClean="0"/>
              <a:t> 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08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cls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이유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객체를 정의한 후 </a:t>
            </a:r>
            <a:r>
              <a:rPr lang="en-US" altLang="ko-KR" dirty="0" smtClean="0"/>
              <a:t>class method</a:t>
            </a:r>
            <a:r>
              <a:rPr lang="ko-KR" altLang="en-US" dirty="0" smtClean="0"/>
              <a:t>를 직접 호출 할 경우도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인자는 항상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 객체로 할당 됨</a:t>
            </a:r>
            <a:endParaRPr lang="en-US" altLang="ko-KR" sz="18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36" y="3717032"/>
            <a:ext cx="36099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69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Classmethod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9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Classmethod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 객체에서 처리되는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정의한다</a:t>
            </a:r>
            <a:r>
              <a:rPr lang="en-US" altLang="ko-KR" sz="2800" dirty="0" smtClean="0"/>
              <a:t>. 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2276872"/>
            <a:ext cx="5057775" cy="4300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4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ko-KR" altLang="en-US" dirty="0" smtClean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__self__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메소드는</a:t>
            </a:r>
            <a:r>
              <a:rPr lang="ko-KR" altLang="en-US" sz="2800" dirty="0" smtClean="0"/>
              <a:t> 클래스에 존재하며 사용시 </a:t>
            </a:r>
            <a:r>
              <a:rPr lang="en-US" altLang="ko-KR" sz="2800" dirty="0" smtClean="0"/>
              <a:t>bound</a:t>
            </a:r>
            <a:r>
              <a:rPr lang="ko-KR" altLang="en-US" sz="2800" dirty="0" smtClean="0"/>
              <a:t>되며 </a:t>
            </a:r>
            <a:r>
              <a:rPr lang="en-US" altLang="ko-KR" sz="2800" dirty="0" smtClean="0"/>
              <a:t>__self__ </a:t>
            </a:r>
            <a:r>
              <a:rPr lang="ko-KR" altLang="en-US" sz="2800" dirty="0" smtClean="0"/>
              <a:t>속성에 클래스 객체가 </a:t>
            </a:r>
            <a:r>
              <a:rPr lang="ko-KR" altLang="en-US" sz="2800" dirty="0" err="1" smtClean="0"/>
              <a:t>세팅</a:t>
            </a:r>
            <a:r>
              <a:rPr lang="ko-KR" altLang="en-US" sz="2800" dirty="0" smtClean="0"/>
              <a:t> 됨</a:t>
            </a:r>
            <a:endParaRPr lang="en-US" altLang="ko-KR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6912768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88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bound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메소드는</a:t>
            </a:r>
            <a:r>
              <a:rPr lang="ko-KR" altLang="en-US" sz="2800" dirty="0" smtClean="0"/>
              <a:t> 클래스에 존재하며 사용시 </a:t>
            </a:r>
            <a:r>
              <a:rPr lang="en-US" altLang="ko-KR" sz="2800" dirty="0" smtClean="0"/>
              <a:t>bound</a:t>
            </a:r>
            <a:r>
              <a:rPr lang="ko-KR" altLang="en-US" sz="2800" dirty="0" smtClean="0"/>
              <a:t>되며 </a:t>
            </a:r>
            <a:r>
              <a:rPr lang="en-US" altLang="ko-KR" sz="2800" dirty="0" smtClean="0"/>
              <a:t>__self__ </a:t>
            </a:r>
            <a:r>
              <a:rPr lang="ko-KR" altLang="en-US" sz="2800" dirty="0" smtClean="0"/>
              <a:t>속성에 클래스 객체가 </a:t>
            </a:r>
            <a:r>
              <a:rPr lang="ko-KR" altLang="en-US" sz="2800" dirty="0" err="1" smtClean="0"/>
              <a:t>세팅</a:t>
            </a:r>
            <a:r>
              <a:rPr lang="ko-KR" altLang="en-US" sz="2800" dirty="0" smtClean="0"/>
              <a:t> 됨</a:t>
            </a:r>
            <a:endParaRPr lang="en-US" altLang="ko-KR" sz="28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73016"/>
            <a:ext cx="3895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0152" y="4221088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Class method</a:t>
            </a:r>
            <a:r>
              <a:rPr lang="ko-KR" altLang="en-US" dirty="0" smtClean="0"/>
              <a:t>를 이용해서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45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sequence </a:t>
            </a:r>
            <a:r>
              <a:rPr lang="ko-KR" altLang="en-US" dirty="0"/>
              <a:t>타입 </a:t>
            </a:r>
            <a:r>
              <a:rPr lang="en-US" altLang="ko-KR" dirty="0" smtClean="0"/>
              <a:t>: sorted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(sorted, reversed)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분류한 새로운 객체 생성 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3573016"/>
            <a:ext cx="3331841" cy="2233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45023"/>
            <a:ext cx="3960439" cy="216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49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Classmethod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주의사항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67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Class method </a:t>
            </a:r>
            <a:r>
              <a:rPr lang="ko-KR" altLang="en-US" dirty="0" err="1" smtClean="0"/>
              <a:t>지정시</a:t>
            </a:r>
            <a:r>
              <a:rPr lang="ko-KR" altLang="en-US" dirty="0" smtClean="0"/>
              <a:t> 주의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Class method</a:t>
            </a:r>
            <a:r>
              <a:rPr lang="ko-KR" altLang="en-US" sz="2800" dirty="0" smtClean="0"/>
              <a:t>로 동일한 이름으로 </a:t>
            </a:r>
            <a:r>
              <a:rPr lang="ko-KR" altLang="en-US" sz="2800" dirty="0" err="1" smtClean="0"/>
              <a:t>두번</a:t>
            </a:r>
            <a:r>
              <a:rPr lang="ko-KR" altLang="en-US" sz="2800" dirty="0" smtClean="0"/>
              <a:t> 지정할 때 </a:t>
            </a:r>
            <a:r>
              <a:rPr lang="ko-KR" altLang="en-US" sz="2800" dirty="0" err="1" smtClean="0"/>
              <a:t>두번째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호출시</a:t>
            </a:r>
            <a:r>
              <a:rPr lang="ko-KR" altLang="en-US" sz="2800" dirty="0" smtClean="0"/>
              <a:t> 에러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2924944"/>
            <a:ext cx="3600399" cy="353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24943"/>
            <a:ext cx="3528392" cy="353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115616" y="3429000"/>
            <a:ext cx="151216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987824" y="3212976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add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두번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classmethod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처리되어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에러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4" idx="3"/>
          </p:cNvCxnSpPr>
          <p:nvPr/>
        </p:nvCxnSpPr>
        <p:spPr>
          <a:xfrm flipH="1" flipV="1">
            <a:off x="2627784" y="3609020"/>
            <a:ext cx="360040" cy="204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52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2636912"/>
            <a:ext cx="8299648" cy="3230488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3.9 method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chain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61997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Method Chain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98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Self Method Chain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객체 내의 </a:t>
            </a:r>
            <a:r>
              <a:rPr lang="ko-KR" altLang="en-US" sz="2800" dirty="0" err="1" smtClean="0">
                <a:latin typeface="+mn-ea"/>
              </a:rPr>
              <a:t>메소드의</a:t>
            </a:r>
            <a:r>
              <a:rPr lang="ko-KR" altLang="en-US" sz="2800" dirty="0" smtClean="0">
                <a:latin typeface="+mn-ea"/>
              </a:rPr>
              <a:t> 결과를 자기자신으로 </a:t>
            </a:r>
            <a:r>
              <a:rPr lang="ko-KR" altLang="en-US" sz="2800" dirty="0" err="1" smtClean="0">
                <a:latin typeface="+mn-ea"/>
              </a:rPr>
              <a:t>리턴하여</a:t>
            </a:r>
            <a:r>
              <a:rPr lang="ko-KR" altLang="en-US" sz="2800" dirty="0" smtClean="0">
                <a:latin typeface="+mn-ea"/>
              </a:rPr>
              <a:t>  </a:t>
            </a:r>
            <a:r>
              <a:rPr lang="ko-KR" altLang="en-US" sz="2800" dirty="0" err="1" smtClean="0">
                <a:latin typeface="+mn-ea"/>
              </a:rPr>
              <a:t>메소드를</a:t>
            </a:r>
            <a:r>
              <a:rPr lang="ko-KR" altLang="en-US" sz="2800" dirty="0" smtClean="0">
                <a:latin typeface="+mn-ea"/>
              </a:rPr>
              <a:t>  연속해 호출하여 처리 </a:t>
            </a:r>
            <a:endParaRPr lang="ko-KR" altLang="en-US" sz="2800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3356992"/>
            <a:ext cx="66484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536501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Method Chain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Method</a:t>
            </a:r>
            <a:r>
              <a:rPr lang="ko-KR" altLang="en-US" dirty="0" smtClean="0"/>
              <a:t>을 연속으로 호출하여 처리할 수 있도록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연속해서 처리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3212976"/>
            <a:ext cx="64198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486758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타 객체 </a:t>
            </a:r>
            <a:r>
              <a:rPr lang="en-US" altLang="ko-KR" dirty="0" smtClean="0"/>
              <a:t> Method Chain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 lnSpcReduction="10000"/>
          </a:bodyPr>
          <a:lstStyle/>
          <a:p>
            <a:pPr marL="365760" lvl="1" indent="0" fontAlgn="base">
              <a:buNone/>
            </a:pPr>
            <a:r>
              <a:rPr lang="ko-KR" altLang="en-US" sz="2800" dirty="0" smtClean="0"/>
              <a:t>클래스 </a:t>
            </a:r>
            <a:r>
              <a:rPr lang="ko-KR" altLang="en-US" sz="2800" dirty="0" err="1" smtClean="0"/>
              <a:t>정의시</a:t>
            </a:r>
            <a:r>
              <a:rPr lang="ko-KR" altLang="en-US" sz="2800" dirty="0" smtClean="0"/>
              <a:t> 내부에서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가진 경우 </a:t>
            </a:r>
            <a:r>
              <a:rPr lang="en-US" altLang="ko-KR" sz="2800" dirty="0" smtClean="0"/>
              <a:t>chain </a:t>
            </a:r>
            <a:r>
              <a:rPr lang="ko-KR" altLang="en-US" sz="2800" dirty="0" smtClean="0"/>
              <a:t>처리를 위해 </a:t>
            </a:r>
            <a:r>
              <a:rPr lang="en-US" altLang="ko-KR" sz="2800" dirty="0" smtClean="0"/>
              <a:t>return</a:t>
            </a:r>
            <a:r>
              <a:rPr lang="ko-KR" altLang="en-US" sz="2800" dirty="0" smtClean="0"/>
              <a:t>으로 다음 실행할  객체를 전달</a:t>
            </a:r>
            <a:endParaRPr lang="ko-KR" altLang="en-US" sz="28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5" y="2924944"/>
            <a:ext cx="4545484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039287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2636912"/>
            <a:ext cx="8443664" cy="3230488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3.10 class method</a:t>
            </a:r>
            <a:br>
              <a:rPr lang="en-US" altLang="ko-KR" sz="6000" dirty="0" smtClean="0"/>
            </a:br>
            <a:r>
              <a:rPr lang="en-US" altLang="ko-KR" sz="6000" dirty="0" smtClean="0"/>
              <a:t>decorator </a:t>
            </a:r>
            <a:br>
              <a:rPr lang="en-US" altLang="ko-KR" sz="6000" dirty="0" smtClean="0"/>
            </a:br>
            <a:r>
              <a:rPr lang="ko-KR" altLang="en-US" sz="6000" dirty="0" smtClean="0"/>
              <a:t>사용하기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75550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Method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24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classmethod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에러 발생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 객체에서 처리되는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정의를 빼면 바인딩 에러 발생</a:t>
            </a:r>
            <a:endParaRPr lang="en-US" altLang="ko-KR" sz="2800" dirty="0" smtClean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852936"/>
            <a:ext cx="6715125" cy="353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6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sequence </a:t>
            </a:r>
            <a:r>
              <a:rPr lang="ko-KR" altLang="en-US" dirty="0"/>
              <a:t>타입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revesed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(reversed)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분류한 새로운 객체 생성 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33972"/>
            <a:ext cx="36957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15987"/>
            <a:ext cx="360040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7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@</a:t>
            </a:r>
            <a:r>
              <a:rPr lang="en-US" altLang="ko-KR" dirty="0" err="1"/>
              <a:t>classmethod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데코레이터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 객체에서 처리되는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정의하면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인자에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객체가 </a:t>
            </a:r>
            <a:r>
              <a:rPr lang="ko-KR" altLang="en-US" sz="2800" dirty="0" err="1" smtClean="0"/>
              <a:t>세팅됨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 </a:t>
            </a:r>
          </a:p>
        </p:txBody>
      </p:sp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789040"/>
            <a:ext cx="40386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06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</a:t>
            </a:r>
            <a:r>
              <a:rPr lang="ko-KR" altLang="en-US" dirty="0" smtClean="0"/>
              <a:t>로만 접근하려면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 객체에서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생성을 하지 못하도록 처리하면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객체만 처리됨</a:t>
            </a:r>
            <a:endParaRPr lang="en-US" altLang="ko-KR" sz="2800" dirty="0" smtClean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856" y="3284984"/>
            <a:ext cx="415290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40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decorator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1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Classmethod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</a:t>
            </a:r>
            <a:r>
              <a:rPr lang="ko-KR" altLang="en-US" dirty="0"/>
              <a:t>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클래스와 </a:t>
            </a:r>
            <a:r>
              <a:rPr lang="ko-KR" altLang="en-US" sz="2800" dirty="0" err="1" smtClean="0"/>
              <a:t>인스턴스에서</a:t>
            </a:r>
            <a:r>
              <a:rPr lang="ko-KR" altLang="en-US" sz="2800" dirty="0" smtClean="0"/>
              <a:t> 접근이 가능하지만 </a:t>
            </a:r>
            <a:r>
              <a:rPr lang="en-US" altLang="ko-KR" sz="2800" dirty="0" smtClean="0"/>
              <a:t>is </a:t>
            </a:r>
            <a:r>
              <a:rPr lang="ko-KR" altLang="en-US" sz="2800" dirty="0" smtClean="0"/>
              <a:t>로 비교할 경우 </a:t>
            </a:r>
            <a:r>
              <a:rPr lang="ko-KR" altLang="en-US" sz="2800" dirty="0" err="1" smtClean="0"/>
              <a:t>두개</a:t>
            </a:r>
            <a:r>
              <a:rPr lang="ko-KR" altLang="en-US" sz="2800" dirty="0" smtClean="0"/>
              <a:t> 실행환경이 차이가 발생함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96952"/>
            <a:ext cx="3876675" cy="3466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339752" y="4581128"/>
            <a:ext cx="381642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948264" y="4293096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 실행되는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환경이 동일한 객체가 아님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>
            <a:off x="6156176" y="4833156"/>
            <a:ext cx="792088" cy="601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30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Classmethod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외부정의</a:t>
            </a:r>
            <a:r>
              <a:rPr lang="en-US" altLang="ko-KR" dirty="0" smtClean="0"/>
              <a:t>/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클래스와 </a:t>
            </a:r>
            <a:r>
              <a:rPr lang="ko-KR" altLang="en-US" sz="2800" dirty="0" err="1" smtClean="0"/>
              <a:t>인스턴스에서</a:t>
            </a:r>
            <a:r>
              <a:rPr lang="ko-KR" altLang="en-US" sz="2800" dirty="0" smtClean="0"/>
              <a:t> 호출 및 처리가 가능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3" y="4005064"/>
            <a:ext cx="32670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5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2636912"/>
            <a:ext cx="6477000" cy="3230488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3.11 </a:t>
            </a:r>
            <a:r>
              <a:rPr lang="ko-KR" altLang="en-US" sz="6000" dirty="0" smtClean="0"/>
              <a:t>멤버 </a:t>
            </a:r>
            <a:r>
              <a:rPr lang="ko-KR" altLang="en-US" sz="6000" dirty="0" err="1" smtClean="0"/>
              <a:t>메소드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(static)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접근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92000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static method bound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1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bound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메소드는</a:t>
            </a:r>
            <a:r>
              <a:rPr lang="ko-KR" altLang="en-US" sz="2800" dirty="0" smtClean="0"/>
              <a:t> 클래스에 존재하며  </a:t>
            </a:r>
            <a:r>
              <a:rPr lang="en-US" altLang="ko-KR" sz="2800" dirty="0" smtClean="0"/>
              <a:t>__self__</a:t>
            </a:r>
            <a:r>
              <a:rPr lang="ko-KR" altLang="en-US" sz="2800" dirty="0" smtClean="0"/>
              <a:t>속성이 존재하지 않으므로 실제 함수를 클래스에서 사용하도록 처리</a:t>
            </a:r>
            <a:endParaRPr lang="en-US" altLang="ko-KR" sz="28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712879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20072" y="4106689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__self__ </a:t>
            </a:r>
            <a:r>
              <a:rPr lang="ko-KR" altLang="en-US" dirty="0" smtClean="0"/>
              <a:t>속성이 존재하지 않아서 </a:t>
            </a:r>
            <a:r>
              <a:rPr lang="en-US" altLang="ko-KR" dirty="0" smtClean="0"/>
              <a:t>bound </a:t>
            </a:r>
            <a:r>
              <a:rPr lang="ko-KR" altLang="en-US" dirty="0" smtClean="0"/>
              <a:t>없이 처리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0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self/</a:t>
            </a:r>
            <a:r>
              <a:rPr lang="en-US" altLang="ko-KR" dirty="0" err="1" smtClean="0"/>
              <a:t>cls</a:t>
            </a:r>
            <a:r>
              <a:rPr lang="en-US" altLang="ko-KR" dirty="0" smtClean="0"/>
              <a:t> </a:t>
            </a:r>
            <a:r>
              <a:rPr lang="ko-KR" altLang="en-US" dirty="0" smtClean="0"/>
              <a:t>미사용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5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staticmethod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이유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 </a:t>
            </a:r>
            <a:r>
              <a:rPr lang="ko-KR" altLang="en-US" dirty="0" smtClean="0"/>
              <a:t>내부에서 함수를 </a:t>
            </a:r>
            <a:r>
              <a:rPr lang="en-US" altLang="ko-KR" dirty="0" err="1" smtClean="0"/>
              <a:t>staticmethod</a:t>
            </a:r>
            <a:r>
              <a:rPr lang="ko-KR" altLang="en-US" dirty="0" smtClean="0"/>
              <a:t>로 정의할 경우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객체에서 접근이 되어 사용이 가능</a:t>
            </a:r>
            <a:endParaRPr lang="en-US" altLang="ko-KR" sz="18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707499"/>
            <a:ext cx="32670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4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Sequence </a:t>
            </a:r>
            <a:r>
              <a:rPr lang="ko-KR" altLang="en-US" dirty="0" smtClean="0"/>
              <a:t>타입 검색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62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staticmethod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 </a:t>
            </a:r>
            <a:r>
              <a:rPr lang="ko-KR" altLang="en-US" dirty="0" smtClean="0"/>
              <a:t>내부에서 함수를 </a:t>
            </a:r>
            <a:r>
              <a:rPr lang="en-US" altLang="ko-KR" dirty="0" err="1" smtClean="0"/>
              <a:t>staticmethod</a:t>
            </a:r>
            <a:r>
              <a:rPr lang="ko-KR" altLang="en-US" dirty="0" smtClean="0"/>
              <a:t>로 정의해서 객체를 생성하도록 수정이 가능함 </a:t>
            </a:r>
            <a:endParaRPr lang="en-US" altLang="ko-KR" sz="1800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383" y="2996952"/>
            <a:ext cx="3352800" cy="366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26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외부 함수를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내에서 사용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내에 외부 함수를 호출하면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에 찾아 처리가 됨 </a:t>
            </a:r>
            <a:r>
              <a:rPr lang="en-US" altLang="ko-KR" dirty="0" smtClean="0"/>
              <a:t> </a:t>
            </a:r>
            <a:endParaRPr lang="en-US" altLang="ko-KR" sz="1800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68960"/>
            <a:ext cx="48482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70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1412776"/>
            <a:ext cx="8011616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 smtClean="0"/>
              <a:t>4.Python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클래스 상속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79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2852936"/>
            <a:ext cx="8659688" cy="301446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4.1 </a:t>
            </a:r>
            <a:r>
              <a:rPr lang="ko-KR" altLang="en-US" sz="6000" dirty="0" smtClean="0"/>
              <a:t>클래스를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상속하기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177661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Class Inheritance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96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</a:t>
            </a:r>
            <a:r>
              <a:rPr lang="ko-KR" altLang="en-US" dirty="0" smtClean="0"/>
              <a:t>상속 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클래스는 슈퍼클래스를 상속</a:t>
            </a:r>
            <a:endParaRPr lang="en-US" altLang="ko-KR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2267744" y="2955235"/>
            <a:ext cx="1440160" cy="1152128"/>
            <a:chOff x="5724128" y="3356992"/>
            <a:chExt cx="1800200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004048" y="2945904"/>
            <a:ext cx="1440160" cy="1152128"/>
            <a:chOff x="5724128" y="3356992"/>
            <a:chExt cx="1800200" cy="1512168"/>
          </a:xfrm>
        </p:grpSpPr>
        <p:sp>
          <p:nvSpPr>
            <p:cNvPr id="38" name="직사각형 3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04048" y="2484252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Super Class</a:t>
            </a:r>
            <a:endParaRPr lang="ko-KR" altLang="en-US" sz="14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2267744" y="2513123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Class</a:t>
            </a:r>
            <a:endParaRPr lang="ko-KR" altLang="en-US" sz="1400" u="sng" dirty="0"/>
          </a:p>
        </p:txBody>
      </p:sp>
      <p:cxnSp>
        <p:nvCxnSpPr>
          <p:cNvPr id="28" name="꺾인 연결선 27"/>
          <p:cNvCxnSpPr>
            <a:stCxn id="30" idx="3"/>
            <a:endCxn id="40" idx="1"/>
          </p:cNvCxnSpPr>
          <p:nvPr/>
        </p:nvCxnSpPr>
        <p:spPr>
          <a:xfrm flipV="1">
            <a:off x="3707904" y="3439673"/>
            <a:ext cx="1296144" cy="9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923928" y="370838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123728" y="4509120"/>
            <a:ext cx="4896544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class A(object):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 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__(self) :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self.instanceS</a:t>
            </a:r>
            <a:r>
              <a:rPr lang="en-US" altLang="ko-KR" sz="1200" dirty="0"/>
              <a:t> = " static instance member"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whoami</a:t>
            </a:r>
            <a:r>
              <a:rPr lang="en-US" altLang="ko-KR" sz="1200" dirty="0"/>
              <a:t>(self):</a:t>
            </a:r>
          </a:p>
          <a:p>
            <a:r>
              <a:rPr lang="en-US" altLang="ko-KR" sz="1200" dirty="0"/>
              <a:t>        return </a:t>
            </a:r>
            <a:r>
              <a:rPr lang="en-US" altLang="ko-KR" sz="1200" dirty="0" err="1"/>
              <a:t>self.__class__.__name</a:t>
            </a:r>
            <a:r>
              <a:rPr lang="en-US" altLang="ko-KR" sz="1200" dirty="0"/>
              <a:t>__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2771800" y="4725144"/>
            <a:ext cx="792088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endCxn id="42" idx="2"/>
          </p:cNvCxnSpPr>
          <p:nvPr/>
        </p:nvCxnSpPr>
        <p:spPr>
          <a:xfrm flipV="1">
            <a:off x="3563888" y="4098032"/>
            <a:ext cx="2160240" cy="8071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195736" y="4797152"/>
            <a:ext cx="3672408" cy="13681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7" idx="1"/>
            <a:endCxn id="30" idx="1"/>
          </p:cNvCxnSpPr>
          <p:nvPr/>
        </p:nvCxnSpPr>
        <p:spPr>
          <a:xfrm rot="10800000" flipH="1">
            <a:off x="2195736" y="3449004"/>
            <a:ext cx="72008" cy="2032224"/>
          </a:xfrm>
          <a:prstGeom prst="bentConnector3">
            <a:avLst>
              <a:gd name="adj1" fmla="val -706197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33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Inheritance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4930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상속은 상위 클래스를 하나 또는 여러 개를 사용하는 방법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400" dirty="0" smtClean="0"/>
              <a:t>          class </a:t>
            </a:r>
            <a:r>
              <a:rPr lang="ko-KR" altLang="en-US" sz="1400" dirty="0" smtClean="0"/>
              <a:t>상위 </a:t>
            </a:r>
            <a:r>
              <a:rPr lang="ko-KR" altLang="en-US" sz="1400" dirty="0" err="1" smtClean="0"/>
              <a:t>클래스명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    pass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class </a:t>
            </a:r>
            <a:r>
              <a:rPr lang="ko-KR" altLang="en-US" sz="1400" dirty="0" err="1" smtClean="0"/>
              <a:t>클래스명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상위 </a:t>
            </a:r>
            <a:r>
              <a:rPr lang="ko-KR" altLang="en-US" sz="1400" dirty="0" err="1" smtClean="0"/>
              <a:t>클래스명</a:t>
            </a:r>
            <a:r>
              <a:rPr lang="en-US" altLang="ko-KR" sz="1400" dirty="0" smtClean="0"/>
              <a:t>) 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     pass  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900" dirty="0"/>
          </a:p>
          <a:p>
            <a:pPr marL="0" indent="0">
              <a:buNone/>
            </a:pPr>
            <a:r>
              <a:rPr lang="ko-KR" altLang="en-US" dirty="0"/>
              <a:t>상속 </a:t>
            </a:r>
            <a:r>
              <a:rPr lang="ko-KR" altLang="en-US" dirty="0" err="1"/>
              <a:t>정의시</a:t>
            </a:r>
            <a:r>
              <a:rPr lang="ko-KR" altLang="en-US" dirty="0"/>
              <a:t> </a:t>
            </a:r>
            <a:r>
              <a:rPr lang="ko-KR" altLang="en-US" dirty="0" err="1"/>
              <a:t>파라미터로</a:t>
            </a:r>
            <a:r>
              <a:rPr lang="ko-KR" altLang="en-US" dirty="0"/>
              <a:t> 상위 </a:t>
            </a:r>
            <a:r>
              <a:rPr lang="ko-KR" altLang="en-US" dirty="0" err="1"/>
              <a:t>클래스명을</a:t>
            </a:r>
            <a:r>
              <a:rPr lang="ko-KR" altLang="en-US" dirty="0"/>
              <a:t> 여러 개 작성시 멀티 상속이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500" dirty="0" smtClean="0"/>
              <a:t>            class </a:t>
            </a:r>
            <a:r>
              <a:rPr lang="ko-KR" altLang="en-US" sz="1500" dirty="0" err="1"/>
              <a:t>클래스명</a:t>
            </a:r>
            <a:r>
              <a:rPr lang="en-US" altLang="ko-KR" sz="1500" dirty="0"/>
              <a:t>(</a:t>
            </a:r>
            <a:r>
              <a:rPr lang="ko-KR" altLang="en-US" sz="1500" dirty="0"/>
              <a:t>상위 </a:t>
            </a:r>
            <a:r>
              <a:rPr lang="ko-KR" altLang="en-US" sz="1500" dirty="0" err="1" smtClean="0"/>
              <a:t>클래스명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상위 </a:t>
            </a:r>
            <a:r>
              <a:rPr lang="ko-KR" altLang="en-US" sz="1500" dirty="0" err="1" smtClean="0"/>
              <a:t>클래스명</a:t>
            </a:r>
            <a:r>
              <a:rPr lang="en-US" altLang="ko-KR" sz="1500" dirty="0" smtClean="0"/>
              <a:t>) </a:t>
            </a:r>
            <a:r>
              <a:rPr lang="en-US" altLang="ko-KR" sz="1500" dirty="0"/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500" dirty="0"/>
              <a:t>              </a:t>
            </a:r>
            <a:r>
              <a:rPr lang="en-US" altLang="ko-KR" sz="1500" dirty="0" smtClean="0"/>
              <a:t>          </a:t>
            </a:r>
            <a:r>
              <a:rPr lang="en-US" altLang="ko-KR" sz="1500" dirty="0"/>
              <a:t>pass 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8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상속시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scope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74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Inheritance- scope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384502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ko-KR" sz="1900" dirty="0"/>
          </a:p>
          <a:p>
            <a:pPr marL="0" indent="0">
              <a:buNone/>
            </a:pPr>
            <a:r>
              <a:rPr lang="ko-KR" altLang="en-US" dirty="0" smtClean="0"/>
              <a:t>상속된 클래스도 검색하는 순서가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정리한 순서대로 변수나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검색하여 처리됨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상속된 클래스에 동일한 이름이 변수나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존재시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검색된 것으로 처리함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 smtClean="0"/>
              <a:t>class </a:t>
            </a:r>
            <a:r>
              <a:rPr lang="ko-KR" altLang="en-US" sz="1500" dirty="0" err="1"/>
              <a:t>클래스명</a:t>
            </a:r>
            <a:r>
              <a:rPr lang="en-US" altLang="ko-KR" sz="1500" dirty="0"/>
              <a:t>(</a:t>
            </a:r>
            <a:r>
              <a:rPr lang="ko-KR" altLang="en-US" sz="1500" dirty="0"/>
              <a:t>상위 </a:t>
            </a:r>
            <a:r>
              <a:rPr lang="ko-KR" altLang="en-US" sz="1500" dirty="0" err="1" smtClean="0"/>
              <a:t>클래스명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상위 </a:t>
            </a:r>
            <a:r>
              <a:rPr lang="ko-KR" altLang="en-US" sz="1500" dirty="0" err="1" smtClean="0"/>
              <a:t>클래스명</a:t>
            </a:r>
            <a:r>
              <a:rPr lang="en-US" altLang="ko-KR" sz="1500" dirty="0" smtClean="0"/>
              <a:t>) </a:t>
            </a:r>
            <a:r>
              <a:rPr lang="en-US" altLang="ko-KR" sz="1500" dirty="0"/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500" dirty="0"/>
              <a:t>              </a:t>
            </a:r>
            <a:r>
              <a:rPr lang="en-US" altLang="ko-KR" sz="1500" dirty="0" smtClean="0"/>
              <a:t>          </a:t>
            </a:r>
            <a:r>
              <a:rPr lang="en-US" altLang="ko-KR" sz="1500" dirty="0"/>
              <a:t>pass 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7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Inheritance -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800199"/>
            <a:ext cx="521017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691680" y="2276872"/>
            <a:ext cx="1440160" cy="1152128"/>
            <a:chOff x="5724128" y="3356992"/>
            <a:chExt cx="1800200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Parent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691680" y="3733357"/>
            <a:ext cx="1440160" cy="1152128"/>
            <a:chOff x="5724128" y="3356992"/>
            <a:chExt cx="1800200" cy="1512168"/>
          </a:xfrm>
        </p:grpSpPr>
        <p:sp>
          <p:nvSpPr>
            <p:cNvPr id="15" name="직사각형 14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Child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" name="직선 화살표 연결선 4"/>
          <p:cNvCxnSpPr>
            <a:stCxn id="15" idx="0"/>
            <a:endCxn id="13" idx="2"/>
          </p:cNvCxnSpPr>
          <p:nvPr/>
        </p:nvCxnSpPr>
        <p:spPr>
          <a:xfrm flipV="1">
            <a:off x="2411760" y="3429000"/>
            <a:ext cx="0" cy="304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1691680" y="5288213"/>
            <a:ext cx="1440160" cy="1152128"/>
            <a:chOff x="5724128" y="3356992"/>
            <a:chExt cx="1800200" cy="1512168"/>
          </a:xfrm>
        </p:grpSpPr>
        <p:sp>
          <p:nvSpPr>
            <p:cNvPr id="19" name="직사각형 18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c: Child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화살표 연결선 21"/>
          <p:cNvCxnSpPr>
            <a:stCxn id="17" idx="2"/>
            <a:endCxn id="19" idx="0"/>
          </p:cNvCxnSpPr>
          <p:nvPr/>
        </p:nvCxnSpPr>
        <p:spPr>
          <a:xfrm>
            <a:off x="2411760" y="4885485"/>
            <a:ext cx="0" cy="40272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아래쪽 화살표 22"/>
          <p:cNvSpPr/>
          <p:nvPr/>
        </p:nvSpPr>
        <p:spPr>
          <a:xfrm rot="10800000">
            <a:off x="1115615" y="2990091"/>
            <a:ext cx="397989" cy="3335551"/>
          </a:xfrm>
          <a:prstGeom prst="downArrow">
            <a:avLst>
              <a:gd name="adj1" fmla="val 30747"/>
              <a:gd name="adj2" fmla="val 885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32653" y="3808267"/>
            <a:ext cx="504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멤</a:t>
            </a:r>
            <a:endParaRPr lang="en-US" altLang="ko-KR" sz="1600" dirty="0" smtClean="0"/>
          </a:p>
          <a:p>
            <a:r>
              <a:rPr lang="ko-KR" altLang="en-US" sz="1600" dirty="0" err="1" smtClean="0"/>
              <a:t>버</a:t>
            </a:r>
            <a:endParaRPr lang="en-US" altLang="ko-KR" sz="1600" dirty="0" smtClean="0"/>
          </a:p>
          <a:p>
            <a:r>
              <a:rPr lang="ko-KR" altLang="en-US" sz="1600" dirty="0" smtClean="0"/>
              <a:t>검색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05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 방법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타입 안에 들어있는 원소를 접근하는 법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691680" y="3573016"/>
            <a:ext cx="20882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index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1680" y="4941168"/>
            <a:ext cx="20882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slice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1960" y="382039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 원소에 값을 직접 접근하는 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44820" y="518855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특정 원소들을 가지는 부분 집합으로 검색하는 방법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91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상속 처리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83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Isinstance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issubclass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2924944"/>
            <a:ext cx="3114675" cy="360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상속을 사용해서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만들면 부모와 자식클래스 모두의 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확인됨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자식 클래스에서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처리해서 사용하면 부모 클래스 </a:t>
            </a:r>
            <a:r>
              <a:rPr lang="ko-KR" altLang="en-US" dirty="0" err="1" smtClean="0"/>
              <a:t>생성자는</a:t>
            </a:r>
            <a:r>
              <a:rPr lang="ko-KR" altLang="en-US" dirty="0" smtClean="0"/>
              <a:t> 사용하지 않음</a:t>
            </a:r>
            <a:endParaRPr lang="en-US" altLang="ko-KR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382043"/>
            <a:ext cx="3816424" cy="2542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02037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자식 클래스에서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오버라이딩하면</a:t>
            </a:r>
            <a:r>
              <a:rPr lang="ko-KR" altLang="en-US" dirty="0" smtClean="0"/>
              <a:t> 부모 클래스의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사용하지 않음</a:t>
            </a:r>
            <a:endParaRPr lang="en-US" altLang="ko-KR" dirty="0"/>
          </a:p>
        </p:txBody>
      </p:sp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381642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985547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상속구조 확인하기</a:t>
            </a:r>
            <a:r>
              <a:rPr lang="en-US" altLang="ko-KR" dirty="0" smtClean="0"/>
              <a:t>(MRO)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6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Method resolution order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err="1" smtClean="0"/>
              <a:t>Mro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클래스에 있으므로 직접 </a:t>
            </a:r>
            <a:r>
              <a:rPr lang="en-US" altLang="ko-KR" dirty="0" err="1" smtClean="0"/>
              <a:t>type.mro</a:t>
            </a:r>
            <a:r>
              <a:rPr lang="en-US" altLang="ko-KR" dirty="0" smtClean="0"/>
              <a:t>(class) </a:t>
            </a:r>
            <a:r>
              <a:rPr lang="ko-KR" altLang="en-US" dirty="0" smtClean="0"/>
              <a:t>로 호출 가능</a:t>
            </a:r>
            <a:endParaRPr lang="en-US" altLang="ko-KR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140968"/>
            <a:ext cx="504825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87928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상속 순</a:t>
            </a:r>
            <a:r>
              <a:rPr lang="ko-KR" altLang="en-US" dirty="0"/>
              <a:t>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mro</a:t>
            </a:r>
            <a:r>
              <a:rPr lang="en-US" altLang="ko-KR" dirty="0" smtClean="0"/>
              <a:t>__, </a:t>
            </a:r>
            <a:r>
              <a:rPr lang="en-US" altLang="ko-KR" dirty="0" err="1" smtClean="0"/>
              <a:t>mro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상속인 경우 클래스 객체들이 우선순서를 확인하는 속성과 </a:t>
            </a:r>
            <a:r>
              <a:rPr lang="ko-KR" altLang="en-US" dirty="0" err="1" smtClean="0"/>
              <a:t>메소드</a:t>
            </a:r>
            <a:endParaRPr lang="en-US" altLang="ko-KR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80928"/>
            <a:ext cx="531495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59832" y="5445224"/>
            <a:ext cx="1944216" cy="6480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560" y="5157192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r>
              <a:rPr lang="ko-KR" altLang="en-US" dirty="0" smtClean="0"/>
              <a:t>가 아닌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들에 대한 순서를 정함 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6" idx="3"/>
          </p:cNvCxnSpPr>
          <p:nvPr/>
        </p:nvCxnSpPr>
        <p:spPr>
          <a:xfrm>
            <a:off x="2339752" y="5618857"/>
            <a:ext cx="720080" cy="1504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05584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MRO </a:t>
            </a:r>
            <a:r>
              <a:rPr lang="ko-KR" altLang="en-US" dirty="0" smtClean="0"/>
              <a:t>처리 시 오류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상속 순위를 명확히 알아야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추적 가능하므로 항상 상속을 명기해야 함</a:t>
            </a:r>
            <a:endParaRPr lang="en-US" altLang="ko-KR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5029200" cy="331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21603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메소드에</a:t>
            </a:r>
            <a:r>
              <a:rPr lang="ko-KR" altLang="en-US" dirty="0" smtClean="0"/>
              <a:t> 대한 정보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88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상속된 클래스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상속인 경우 클래스 객체들이 우선순서를 확인하고 속성을 접근하는 예시</a:t>
            </a:r>
            <a:endParaRPr lang="en-US" altLang="ko-K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80928"/>
            <a:ext cx="3933825" cy="38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40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9592" y="260648"/>
            <a:ext cx="7939608" cy="5606752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5300" dirty="0" smtClean="0"/>
              <a:t/>
            </a:r>
            <a:br>
              <a:rPr lang="en-US" altLang="ko-KR" sz="5300" dirty="0" smtClean="0"/>
            </a:br>
            <a:r>
              <a:rPr lang="en-US" altLang="ko-KR" sz="5300" dirty="0" smtClean="0"/>
              <a:t>5. Python </a:t>
            </a:r>
            <a:r>
              <a:rPr lang="ko-KR" altLang="en-US" sz="5300" dirty="0" err="1" smtClean="0"/>
              <a:t>테코레이터</a:t>
            </a:r>
            <a:r>
              <a:rPr lang="en-US" altLang="ko-KR" sz="5300" dirty="0" smtClean="0"/>
              <a:t/>
            </a:r>
            <a:br>
              <a:rPr lang="en-US" altLang="ko-KR" sz="5300" dirty="0" smtClean="0"/>
            </a:br>
            <a:r>
              <a:rPr lang="en-US" altLang="ko-KR" sz="5300" dirty="0"/>
              <a:t>6. Python </a:t>
            </a:r>
            <a:r>
              <a:rPr lang="ko-KR" altLang="en-US" sz="5300" dirty="0"/>
              <a:t>클래스 </a:t>
            </a:r>
            <a:r>
              <a:rPr lang="en-US" altLang="ko-KR" sz="5300" dirty="0"/>
              <a:t/>
            </a:r>
            <a:br>
              <a:rPr lang="en-US" altLang="ko-KR" sz="5300" dirty="0"/>
            </a:br>
            <a:r>
              <a:rPr lang="ko-KR" altLang="en-US" sz="5300" dirty="0"/>
              <a:t>정보숨기기</a:t>
            </a:r>
            <a:r>
              <a:rPr lang="en-US" altLang="ko-KR" sz="5300" dirty="0"/>
              <a:t/>
            </a:r>
            <a:br>
              <a:rPr lang="en-US" altLang="ko-KR" sz="5300" dirty="0"/>
            </a:br>
            <a:r>
              <a:rPr lang="en-US" altLang="ko-KR" sz="5300" dirty="0"/>
              <a:t>7.Python </a:t>
            </a:r>
            <a:r>
              <a:rPr lang="ko-KR" altLang="en-US" sz="5300" dirty="0"/>
              <a:t>클래스 </a:t>
            </a:r>
            <a:r>
              <a:rPr lang="en-US" altLang="ko-KR" sz="5300" dirty="0"/>
              <a:t/>
            </a:r>
            <a:br>
              <a:rPr lang="en-US" altLang="ko-KR" sz="5300" dirty="0"/>
            </a:br>
            <a:r>
              <a:rPr lang="ko-KR" altLang="en-US" sz="5300" dirty="0" smtClean="0"/>
              <a:t>인터페이스</a:t>
            </a:r>
            <a:r>
              <a:rPr lang="en-US" altLang="ko-KR" sz="5300" dirty="0" smtClean="0"/>
              <a:t/>
            </a:r>
            <a:br>
              <a:rPr lang="en-US" altLang="ko-KR" sz="5300" dirty="0" smtClean="0"/>
            </a:b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sz="2800" cap="all" dirty="0" smtClean="0">
                <a:solidFill>
                  <a:schemeClr val="tx2"/>
                </a:solidFill>
              </a:rPr>
              <a:t>목차</a:t>
            </a:r>
            <a:endParaRPr lang="ko-KR" altLang="en-US" sz="2800" cap="all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8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타입 검색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String </a:t>
            </a:r>
            <a:r>
              <a:rPr lang="ko-KR" altLang="en-US" dirty="0" smtClean="0"/>
              <a:t>타입을 제외하고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는 원소의 타입이고  </a:t>
            </a:r>
            <a:r>
              <a:rPr lang="en-US" altLang="ko-KR" dirty="0" smtClean="0"/>
              <a:t>slice</a:t>
            </a:r>
            <a:r>
              <a:rPr lang="ko-KR" altLang="en-US" dirty="0" smtClean="0"/>
              <a:t>는 시퀀스 타입으로 처리됨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996952"/>
            <a:ext cx="27146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31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3140968"/>
            <a:ext cx="8515672" cy="2726432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4.2 </a:t>
            </a:r>
            <a:r>
              <a:rPr lang="ko-KR" altLang="en-US" sz="6000" dirty="0" smtClean="0"/>
              <a:t>부모 </a:t>
            </a:r>
            <a:r>
              <a:rPr lang="en-US" altLang="ko-KR" sz="6000" dirty="0" smtClean="0"/>
              <a:t>class </a:t>
            </a:r>
            <a:r>
              <a:rPr lang="ko-KR" altLang="en-US" sz="6000" dirty="0" smtClean="0"/>
              <a:t>호출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5615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부모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bound/unbound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err="1" smtClean="0"/>
              <a:t>클래스명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self/</a:t>
            </a:r>
            <a:r>
              <a:rPr lang="en-US" altLang="ko-KR" dirty="0" err="1" smtClean="0"/>
              <a:t>cls</a:t>
            </a:r>
            <a:r>
              <a:rPr lang="en-US" altLang="ko-KR" dirty="0" smtClean="0"/>
              <a:t> </a:t>
            </a:r>
            <a:r>
              <a:rPr lang="ko-KR" altLang="en-US" dirty="0" smtClean="0"/>
              <a:t>즉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인자에 직접 제공해야 하는 것은 </a:t>
            </a:r>
            <a:r>
              <a:rPr lang="en-US" altLang="ko-KR" dirty="0" smtClean="0"/>
              <a:t>unbound</a:t>
            </a:r>
            <a:r>
              <a:rPr lang="ko-KR" altLang="en-US" dirty="0" smtClean="0"/>
              <a:t>된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객체 실행환경을 제공하는 것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3635896" y="3573016"/>
            <a:ext cx="468052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클래스명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err="1" smtClean="0">
                <a:solidFill>
                  <a:schemeClr val="tx1"/>
                </a:solidFill>
              </a:rPr>
              <a:t>메소드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객체</a:t>
            </a:r>
            <a:r>
              <a:rPr lang="en-US" altLang="ko-KR" dirty="0" smtClean="0">
                <a:solidFill>
                  <a:schemeClr val="tx1"/>
                </a:solidFill>
              </a:rPr>
              <a:t>,…)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35896" y="5085184"/>
            <a:ext cx="468052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인스턴</a:t>
            </a:r>
            <a:r>
              <a:rPr lang="ko-KR" altLang="en-US" dirty="0" err="1">
                <a:solidFill>
                  <a:schemeClr val="tx1"/>
                </a:solidFill>
              </a:rPr>
              <a:t>스</a:t>
            </a:r>
            <a:r>
              <a:rPr lang="ko-KR" altLang="en-US" dirty="0" err="1" smtClean="0">
                <a:solidFill>
                  <a:schemeClr val="tx1"/>
                </a:solidFill>
              </a:rPr>
              <a:t>명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err="1" smtClean="0">
                <a:solidFill>
                  <a:schemeClr val="tx1"/>
                </a:solidFill>
              </a:rPr>
              <a:t>메소드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smtClean="0">
                <a:solidFill>
                  <a:schemeClr val="tx1"/>
                </a:solidFill>
              </a:rPr>
              <a:t>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5616" y="386104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unbound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25555" y="544522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bound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463288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부모 </a:t>
            </a:r>
            <a:r>
              <a:rPr lang="en-US" altLang="ko-KR" dirty="0" smtClean="0"/>
              <a:t>class :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부모 클래스 내의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직접 호출해서 사용하면 자식 클래스의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생성시 부모와 자식에 정의된 것을 다 사용하도록 생성</a:t>
            </a: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3" y="3356992"/>
            <a:ext cx="3228975" cy="317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598815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부모 </a:t>
            </a:r>
            <a:r>
              <a:rPr lang="en-US" altLang="ko-KR" dirty="0" smtClean="0"/>
              <a:t>class :unbound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부모 클래스의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자식클래스에 할당해서 바로 사용 가능</a:t>
            </a:r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97" y="3140968"/>
            <a:ext cx="3124200" cy="344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859587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부모 </a:t>
            </a:r>
            <a:r>
              <a:rPr lang="en-US" altLang="ko-KR" dirty="0" smtClean="0"/>
              <a:t>class :bound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부모 클래스의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자식 클래스의 </a:t>
            </a:r>
            <a:r>
              <a:rPr lang="ko-KR" altLang="en-US" dirty="0" err="1" smtClean="0"/>
              <a:t>인스턴스에서</a:t>
            </a:r>
            <a:r>
              <a:rPr lang="ko-KR" altLang="en-US" dirty="0" smtClean="0"/>
              <a:t> 호출해도 직접 사용이 가능 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2996952"/>
            <a:ext cx="3019425" cy="349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337110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Super()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97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Super() </a:t>
            </a:r>
            <a:r>
              <a:rPr lang="ko-KR" altLang="en-US" dirty="0" smtClean="0"/>
              <a:t>함수</a:t>
            </a:r>
            <a:r>
              <a:rPr lang="en-US" altLang="ko-KR" dirty="0"/>
              <a:t>(2.x)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Super(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서브클래스 또는 </a:t>
            </a:r>
            <a:r>
              <a:rPr lang="ko-KR" altLang="en-US" dirty="0" err="1" smtClean="0"/>
              <a:t>인스턴스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변수를 호출하였지만 </a:t>
            </a:r>
            <a:r>
              <a:rPr lang="en-US" altLang="ko-KR" dirty="0" err="1" smtClean="0"/>
              <a:t>mro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순서 따라 </a:t>
            </a:r>
            <a:r>
              <a:rPr lang="en-US" altLang="ko-KR" dirty="0" err="1" smtClean="0"/>
              <a:t>A.bar</a:t>
            </a:r>
            <a:r>
              <a:rPr lang="ko-KR" altLang="en-US" dirty="0" smtClean="0"/>
              <a:t>가 호출 </a:t>
            </a:r>
            <a:r>
              <a:rPr lang="en-US" altLang="ko-KR" dirty="0" smtClean="0"/>
              <a:t>B,B()</a:t>
            </a:r>
            <a:r>
              <a:rPr lang="ko-KR" altLang="en-US" dirty="0" smtClean="0"/>
              <a:t>로 호출해야 </a:t>
            </a:r>
            <a:r>
              <a:rPr lang="en-US" altLang="ko-KR" dirty="0" err="1" smtClean="0"/>
              <a:t>B.bar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</a:t>
            </a:r>
            <a:endParaRPr lang="en-US" altLang="ko-KR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140968"/>
            <a:ext cx="6477000" cy="318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00194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Super() 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접근</a:t>
            </a:r>
            <a:r>
              <a:rPr lang="en-US" altLang="ko-KR" dirty="0" smtClean="0"/>
              <a:t>(2.x)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Super(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인스턴스</a:t>
            </a:r>
            <a:r>
              <a:rPr lang="en-US" altLang="ko-KR" dirty="0" smtClean="0"/>
              <a:t>) </a:t>
            </a:r>
            <a:r>
              <a:rPr lang="ko-KR" altLang="en-US" dirty="0" smtClean="0"/>
              <a:t>순서에 맞춰 검색해서 멤버를 실행함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4716016" y="4365104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D().</a:t>
            </a:r>
            <a:r>
              <a:rPr lang="en-US" altLang="ko-KR" dirty="0" err="1" smtClean="0"/>
              <a:t>sup.bar</a:t>
            </a:r>
            <a:r>
              <a:rPr lang="en-US" altLang="ko-KR" dirty="0" smtClean="0"/>
              <a:t> : D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sup</a:t>
            </a:r>
            <a:r>
              <a:rPr lang="ko-KR" altLang="en-US" dirty="0" smtClean="0"/>
              <a:t>을 보고 </a:t>
            </a:r>
            <a:r>
              <a:rPr lang="en-US" altLang="ko-KR" dirty="0" smtClean="0"/>
              <a:t>super(C,C())</a:t>
            </a:r>
            <a:r>
              <a:rPr lang="ko-KR" altLang="en-US" dirty="0" smtClean="0"/>
              <a:t>에 상위 </a:t>
            </a:r>
            <a:r>
              <a:rPr lang="en-US" altLang="ko-KR" dirty="0" err="1" smtClean="0"/>
              <a:t>A.bar</a:t>
            </a:r>
            <a:r>
              <a:rPr lang="ko-KR" altLang="en-US" dirty="0" smtClean="0"/>
              <a:t>를 호출해서 처리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9101"/>
            <a:ext cx="3143250" cy="3471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1653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4.3 </a:t>
            </a:r>
            <a:r>
              <a:rPr lang="ko-KR" altLang="en-US" sz="6000" dirty="0" err="1" smtClean="0"/>
              <a:t>다형성</a:t>
            </a:r>
            <a:r>
              <a:rPr lang="en-US" altLang="ko-KR" sz="6000" dirty="0" smtClean="0"/>
              <a:t> override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50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는 범위가 벗어나면 오류이지만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접근은 범위가 벗어나도 오류를 </a:t>
            </a:r>
            <a:r>
              <a:rPr lang="ko-KR" altLang="en-US" dirty="0" err="1" smtClean="0"/>
              <a:t>내지않음</a:t>
            </a:r>
            <a:endParaRPr lang="en-US" altLang="ko-KR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2" y="3789040"/>
            <a:ext cx="589597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07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Overriding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35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Overriding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38450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err="1" smtClean="0"/>
              <a:t>메소드를</a:t>
            </a:r>
            <a:r>
              <a:rPr lang="ko-KR" altLang="en-US" dirty="0" smtClean="0"/>
              <a:t> 이름으로 검색하므로 하위 클래스에 동일한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존재하면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하위 클래스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호출하므로 </a:t>
            </a:r>
            <a:r>
              <a:rPr lang="en-US" altLang="ko-KR" dirty="0" smtClean="0"/>
              <a:t>Overriding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400" dirty="0" smtClean="0"/>
              <a:t>          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class </a:t>
            </a:r>
            <a:r>
              <a:rPr lang="ko-KR" altLang="en-US" sz="1400" dirty="0" smtClean="0"/>
              <a:t>상위 </a:t>
            </a:r>
            <a:r>
              <a:rPr lang="ko-KR" altLang="en-US" sz="1400" dirty="0" err="1" smtClean="0"/>
              <a:t>클래스명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    </a:t>
            </a:r>
            <a:r>
              <a:rPr lang="en-US" altLang="ko-KR" sz="1400" dirty="0" err="1" smtClean="0"/>
              <a:t>def</a:t>
            </a:r>
            <a:r>
              <a:rPr lang="en-US" altLang="ko-KR" sz="1400" dirty="0" smtClean="0"/>
              <a:t> method(self) 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           pass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class </a:t>
            </a:r>
            <a:r>
              <a:rPr lang="ko-KR" altLang="en-US" sz="1400" dirty="0" err="1" smtClean="0"/>
              <a:t>클래스명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상위 </a:t>
            </a:r>
            <a:r>
              <a:rPr lang="ko-KR" altLang="en-US" sz="1400" dirty="0" err="1" smtClean="0"/>
              <a:t>클래스명</a:t>
            </a:r>
            <a:r>
              <a:rPr lang="en-US" altLang="ko-KR" sz="1400" dirty="0" smtClean="0"/>
              <a:t>) 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 method(self) 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                     pass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 smtClean="0"/>
              <a:t> 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9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784263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Overriding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동일한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instance/Class/Super Class</a:t>
            </a:r>
            <a:r>
              <a:rPr lang="ko-KR" altLang="en-US" dirty="0" smtClean="0"/>
              <a:t>에 다 정의할 경우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부터 호출이 되는 구조</a:t>
            </a:r>
            <a:endParaRPr lang="en-US" altLang="ko-KR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3851920" y="4313447"/>
            <a:ext cx="1440160" cy="1152128"/>
            <a:chOff x="5724128" y="3356992"/>
            <a:chExt cx="1800200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115616" y="4314914"/>
            <a:ext cx="1440160" cy="1152128"/>
            <a:chOff x="5724128" y="3356992"/>
            <a:chExt cx="1800200" cy="1512168"/>
          </a:xfrm>
        </p:grpSpPr>
        <p:sp>
          <p:nvSpPr>
            <p:cNvPr id="34" name="직사각형 33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588224" y="4304116"/>
            <a:ext cx="1440160" cy="1152128"/>
            <a:chOff x="5724128" y="3356992"/>
            <a:chExt cx="1800200" cy="1512168"/>
          </a:xfrm>
        </p:grpSpPr>
        <p:sp>
          <p:nvSpPr>
            <p:cNvPr id="38" name="직사각형 3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588224" y="3842464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Super Class</a:t>
            </a:r>
            <a:endParaRPr lang="ko-KR" altLang="en-US" sz="14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3851920" y="3871335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Class</a:t>
            </a:r>
            <a:endParaRPr lang="ko-KR" altLang="en-US" sz="1400" u="sng" dirty="0"/>
          </a:p>
        </p:txBody>
      </p:sp>
      <p:sp>
        <p:nvSpPr>
          <p:cNvPr id="44" name="TextBox 43"/>
          <p:cNvSpPr txBox="1"/>
          <p:nvPr/>
        </p:nvSpPr>
        <p:spPr>
          <a:xfrm>
            <a:off x="1115616" y="3871335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instance</a:t>
            </a:r>
            <a:endParaRPr lang="ko-KR" altLang="en-US" sz="1400" u="sng" dirty="0"/>
          </a:p>
        </p:txBody>
      </p:sp>
      <p:cxnSp>
        <p:nvCxnSpPr>
          <p:cNvPr id="28" name="꺾인 연결선 27"/>
          <p:cNvCxnSpPr>
            <a:stCxn id="30" idx="3"/>
            <a:endCxn id="40" idx="1"/>
          </p:cNvCxnSpPr>
          <p:nvPr/>
        </p:nvCxnSpPr>
        <p:spPr>
          <a:xfrm flipV="1">
            <a:off x="5292080" y="4797885"/>
            <a:ext cx="1296144" cy="9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0" idx="1"/>
            <a:endCxn id="35" idx="3"/>
          </p:cNvCxnSpPr>
          <p:nvPr/>
        </p:nvCxnSpPr>
        <p:spPr>
          <a:xfrm flipH="1">
            <a:off x="2555776" y="4807216"/>
            <a:ext cx="1296144" cy="146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508104" y="5066600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99792" y="5062923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err="1"/>
              <a:t>화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6588224" y="5642664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클래스 정의 </a:t>
            </a:r>
            <a:endParaRPr lang="en-US" altLang="ko-KR" sz="1400" dirty="0" smtClean="0"/>
          </a:p>
          <a:p>
            <a:r>
              <a:rPr lang="ko-KR" altLang="en-US" sz="1400" dirty="0" smtClean="0"/>
              <a:t>시 </a:t>
            </a:r>
            <a:r>
              <a:rPr lang="ko-KR" altLang="en-US" sz="1400" dirty="0" err="1" smtClean="0"/>
              <a:t>메소드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707904" y="5642664"/>
            <a:ext cx="18722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클래스 정의 </a:t>
            </a:r>
            <a:endParaRPr lang="en-US" altLang="ko-KR" sz="1400" dirty="0" smtClean="0"/>
          </a:p>
          <a:p>
            <a:r>
              <a:rPr lang="ko-KR" altLang="en-US" sz="1400" dirty="0" smtClean="0"/>
              <a:t>시 슈퍼 </a:t>
            </a:r>
            <a:r>
              <a:rPr lang="ko-KR" altLang="en-US" sz="1400" dirty="0" err="1" smtClean="0"/>
              <a:t>클래스메소드</a:t>
            </a:r>
            <a:r>
              <a:rPr lang="ko-KR" altLang="en-US" sz="1400" dirty="0" smtClean="0"/>
              <a:t> 재정의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971600" y="5642664"/>
            <a:ext cx="18722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Runtime </a:t>
            </a:r>
            <a:r>
              <a:rPr lang="ko-KR" altLang="en-US" sz="1400" dirty="0" smtClean="0"/>
              <a:t>시 </a:t>
            </a:r>
            <a:endParaRPr lang="en-US" altLang="ko-KR" sz="1400" dirty="0" smtClean="0"/>
          </a:p>
          <a:p>
            <a:r>
              <a:rPr lang="ko-KR" altLang="en-US" sz="1400" dirty="0" smtClean="0"/>
              <a:t>클래스 및 슈퍼클래스 </a:t>
            </a:r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정의</a:t>
            </a:r>
            <a:endParaRPr lang="ko-KR" altLang="en-US" sz="1400" dirty="0"/>
          </a:p>
        </p:txBody>
      </p:sp>
      <p:sp>
        <p:nvSpPr>
          <p:cNvPr id="4" name="왼쪽 중괄호 3"/>
          <p:cNvSpPr/>
          <p:nvPr/>
        </p:nvSpPr>
        <p:spPr>
          <a:xfrm rot="5400000">
            <a:off x="2982680" y="2397161"/>
            <a:ext cx="370327" cy="2520280"/>
          </a:xfrm>
          <a:prstGeom prst="leftBrace">
            <a:avLst>
              <a:gd name="adj1" fmla="val 81220"/>
              <a:gd name="adj2" fmla="val 488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339752" y="3212976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Overriding </a:t>
            </a:r>
            <a:r>
              <a:rPr lang="ko-KR" altLang="en-US" sz="1600" dirty="0" smtClean="0"/>
              <a:t>발생</a:t>
            </a:r>
            <a:endParaRPr lang="ko-KR" altLang="en-US" sz="1600" dirty="0"/>
          </a:p>
        </p:txBody>
      </p:sp>
      <p:sp>
        <p:nvSpPr>
          <p:cNvPr id="29" name="왼쪽 중괄호 28"/>
          <p:cNvSpPr/>
          <p:nvPr/>
        </p:nvSpPr>
        <p:spPr>
          <a:xfrm rot="5400000">
            <a:off x="5646976" y="2397161"/>
            <a:ext cx="370327" cy="2520280"/>
          </a:xfrm>
          <a:prstGeom prst="leftBrace">
            <a:avLst>
              <a:gd name="adj1" fmla="val 81220"/>
              <a:gd name="adj2" fmla="val 488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004048" y="3212976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Overriding </a:t>
            </a:r>
            <a:r>
              <a:rPr lang="ko-KR" altLang="en-US" sz="1600" dirty="0" smtClean="0"/>
              <a:t>발생</a:t>
            </a:r>
            <a:endParaRPr lang="ko-KR" altLang="en-US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38600"/>
            <a:ext cx="837165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 </a:t>
            </a:r>
            <a:r>
              <a:rPr lang="en-US" altLang="ko-KR" sz="6000" dirty="0" smtClean="0"/>
              <a:t>4.4 </a:t>
            </a:r>
            <a:r>
              <a:rPr lang="ko-KR" altLang="en-US" sz="6000" dirty="0" err="1" smtClean="0"/>
              <a:t>다형성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override</a:t>
            </a:r>
            <a:br>
              <a:rPr lang="en-US" altLang="ko-KR" sz="6000" dirty="0" smtClean="0"/>
            </a:br>
            <a:r>
              <a:rPr lang="en-US" altLang="ko-KR" sz="6000" dirty="0" smtClean="0"/>
              <a:t>(special Method)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101063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Special method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17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연산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Overriding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759829" y="3027838"/>
            <a:ext cx="1440160" cy="922269"/>
            <a:chOff x="5724128" y="3356992"/>
            <a:chExt cx="1800200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770782" y="5099248"/>
            <a:ext cx="1440160" cy="922269"/>
            <a:chOff x="5724128" y="3356992"/>
            <a:chExt cx="1800200" cy="1512168"/>
          </a:xfrm>
        </p:grpSpPr>
        <p:sp>
          <p:nvSpPr>
            <p:cNvPr id="34" name="직사각형 33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496133" y="3020369"/>
            <a:ext cx="1440160" cy="922269"/>
            <a:chOff x="5724128" y="3356992"/>
            <a:chExt cx="1800200" cy="1512168"/>
          </a:xfrm>
        </p:grpSpPr>
        <p:sp>
          <p:nvSpPr>
            <p:cNvPr id="38" name="직사각형 3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496133" y="2650820"/>
            <a:ext cx="1440160" cy="246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Super Class</a:t>
            </a:r>
            <a:endParaRPr lang="ko-KR" altLang="en-US" sz="14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4759829" y="2673931"/>
            <a:ext cx="1440160" cy="246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Class</a:t>
            </a:r>
            <a:endParaRPr lang="ko-KR" altLang="en-US" sz="1400" u="sng" dirty="0"/>
          </a:p>
        </p:txBody>
      </p:sp>
      <p:sp>
        <p:nvSpPr>
          <p:cNvPr id="44" name="TextBox 43"/>
          <p:cNvSpPr txBox="1"/>
          <p:nvPr/>
        </p:nvSpPr>
        <p:spPr>
          <a:xfrm>
            <a:off x="4770782" y="4744166"/>
            <a:ext cx="1440160" cy="246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instance</a:t>
            </a:r>
            <a:endParaRPr lang="ko-KR" altLang="en-US" sz="1400" u="sng" dirty="0"/>
          </a:p>
        </p:txBody>
      </p:sp>
      <p:cxnSp>
        <p:nvCxnSpPr>
          <p:cNvPr id="28" name="꺾인 연결선 27"/>
          <p:cNvCxnSpPr>
            <a:stCxn id="30" idx="3"/>
            <a:endCxn id="40" idx="1"/>
          </p:cNvCxnSpPr>
          <p:nvPr/>
        </p:nvCxnSpPr>
        <p:spPr>
          <a:xfrm flipV="1">
            <a:off x="6199989" y="3415627"/>
            <a:ext cx="1296144" cy="74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2" idx="2"/>
            <a:endCxn id="34" idx="0"/>
          </p:cNvCxnSpPr>
          <p:nvPr/>
        </p:nvCxnSpPr>
        <p:spPr>
          <a:xfrm>
            <a:off x="5479909" y="3950107"/>
            <a:ext cx="10953" cy="114914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16013" y="3630731"/>
            <a:ext cx="864096" cy="22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95933" y="4413809"/>
            <a:ext cx="1008112" cy="22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err="1"/>
              <a:t>화</a:t>
            </a:r>
            <a:endParaRPr lang="ko-KR" altLang="en-US" sz="1200" dirty="0"/>
          </a:p>
        </p:txBody>
      </p:sp>
      <p:sp>
        <p:nvSpPr>
          <p:cNvPr id="4" name="왼쪽 중괄호 3"/>
          <p:cNvSpPr/>
          <p:nvPr/>
        </p:nvSpPr>
        <p:spPr>
          <a:xfrm rot="5400000">
            <a:off x="6519819" y="1242459"/>
            <a:ext cx="296444" cy="2520280"/>
          </a:xfrm>
          <a:prstGeom prst="leftBrace">
            <a:avLst>
              <a:gd name="adj1" fmla="val 81220"/>
              <a:gd name="adj2" fmla="val 488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39949" y="2146920"/>
            <a:ext cx="2016224" cy="271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Overriding </a:t>
            </a:r>
            <a:r>
              <a:rPr lang="ko-KR" altLang="en-US" sz="1600" dirty="0" smtClean="0"/>
              <a:t>발생</a:t>
            </a:r>
            <a:endParaRPr lang="ko-KR" altLang="en-US" sz="16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18901"/>
            <a:ext cx="4098574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74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__/__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71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__/__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처리</a:t>
            </a:r>
            <a:r>
              <a:rPr lang="en-US" altLang="ko-KR" dirty="0" smtClean="0"/>
              <a:t>, __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스트링내에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처리</a:t>
            </a:r>
            <a:endParaRPr lang="en-US" altLang="ko-K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149080"/>
            <a:ext cx="24479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399633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__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__/__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__</a:t>
            </a:r>
            <a:r>
              <a:rPr lang="ko-KR" altLang="en-US" dirty="0" smtClean="0"/>
              <a:t>위치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object class </a:t>
            </a:r>
            <a:r>
              <a:rPr lang="ko-KR" altLang="en-US" dirty="0" smtClean="0"/>
              <a:t>내에 위치한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메소드인</a:t>
            </a:r>
            <a:r>
              <a:rPr lang="en-US" altLang="ko-KR" dirty="0" smtClean="0"/>
              <a:t> __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__/__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__</a:t>
            </a:r>
            <a:r>
              <a:rPr lang="ko-KR" altLang="en-US" dirty="0" smtClean="0"/>
              <a:t>를 확인</a:t>
            </a:r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80928"/>
            <a:ext cx="3438525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649562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__/__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__</a:t>
            </a:r>
            <a:r>
              <a:rPr lang="ko-KR" altLang="en-US" dirty="0"/>
              <a:t> </a:t>
            </a:r>
            <a:r>
              <a:rPr lang="en-US" altLang="ko-KR" dirty="0" smtClean="0"/>
              <a:t>override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A class </a:t>
            </a:r>
            <a:r>
              <a:rPr lang="ko-KR" altLang="en-US" dirty="0" smtClean="0"/>
              <a:t>내에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메소드인</a:t>
            </a:r>
            <a:r>
              <a:rPr lang="en-US" altLang="ko-KR" dirty="0" smtClean="0"/>
              <a:t> __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__/__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__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override </a:t>
            </a:r>
            <a:r>
              <a:rPr lang="ko-KR" altLang="en-US" dirty="0" smtClean="0"/>
              <a:t>확인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51" y="2852936"/>
            <a:ext cx="4152900" cy="344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421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Slice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21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. </a:t>
            </a:r>
            <a:r>
              <a:rPr lang="ko-KR" altLang="en-US" dirty="0" smtClean="0"/>
              <a:t>연사자 </a:t>
            </a:r>
            <a:r>
              <a:rPr lang="en-US" altLang="ko-KR" dirty="0"/>
              <a:t>overriding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71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인스턴스명</a:t>
            </a:r>
            <a:r>
              <a:rPr lang="en-US" altLang="ko-KR" dirty="0" smtClean="0"/>
              <a:t>.key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__(</a:t>
            </a:r>
            <a:r>
              <a:rPr lang="en-US" altLang="ko-KR" dirty="0" err="1" smtClean="0"/>
              <a:t>self,key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처리 </a:t>
            </a:r>
            <a:endParaRPr lang="en-US" altLang="ko-KR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12976"/>
            <a:ext cx="345638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078347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:./[] </a:t>
            </a:r>
            <a:r>
              <a:rPr lang="ko-KR" altLang="en-US" dirty="0" smtClean="0"/>
              <a:t>연사자 </a:t>
            </a:r>
            <a:r>
              <a:rPr lang="en-US" altLang="ko-KR" dirty="0" smtClean="0"/>
              <a:t>overriding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다른 클래스를 만들어서 연산자를 다양하게 사용하기 위해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처리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4913428" y="2515576"/>
            <a:ext cx="3567396" cy="1265201"/>
            <a:chOff x="1115616" y="1628800"/>
            <a:chExt cx="6912768" cy="2525832"/>
          </a:xfrm>
        </p:grpSpPr>
        <p:grpSp>
          <p:nvGrpSpPr>
            <p:cNvPr id="7" name="그룹 6"/>
            <p:cNvGrpSpPr/>
            <p:nvPr/>
          </p:nvGrpSpPr>
          <p:grpSpPr>
            <a:xfrm>
              <a:off x="3851920" y="2729271"/>
              <a:ext cx="1440160" cy="1152128"/>
              <a:chOff x="5724128" y="3356992"/>
              <a:chExt cx="1800200" cy="151216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5724128" y="3356992"/>
                <a:ext cx="1800200" cy="36004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5724128" y="3717032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724128" y="4293096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115616" y="2730738"/>
              <a:ext cx="1440160" cy="1152128"/>
              <a:chOff x="5724128" y="3356992"/>
              <a:chExt cx="1800200" cy="1512168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5724128" y="3356992"/>
                <a:ext cx="1800200" cy="36004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724128" y="3717032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724128" y="4293096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6588224" y="2719940"/>
              <a:ext cx="1440160" cy="1152128"/>
              <a:chOff x="5724128" y="3356992"/>
              <a:chExt cx="1800200" cy="1512168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724128" y="3356992"/>
                <a:ext cx="1800200" cy="36004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724128" y="3717032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5724128" y="4293096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588224" y="2258288"/>
              <a:ext cx="1440160" cy="670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u="sng" dirty="0" smtClean="0"/>
                <a:t>Super Class</a:t>
              </a:r>
              <a:endParaRPr lang="ko-KR" altLang="en-US" sz="800" u="sng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51920" y="2287160"/>
              <a:ext cx="1440160" cy="44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u="sng" dirty="0" smtClean="0"/>
                <a:t>Class</a:t>
              </a:r>
              <a:endParaRPr lang="ko-KR" altLang="en-US" sz="800" u="sng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15616" y="2287160"/>
              <a:ext cx="1440160" cy="44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u="sng" dirty="0" smtClean="0"/>
                <a:t>instance</a:t>
              </a:r>
              <a:endParaRPr lang="ko-KR" altLang="en-US" sz="800" u="sng" dirty="0"/>
            </a:p>
          </p:txBody>
        </p:sp>
        <p:cxnSp>
          <p:nvCxnSpPr>
            <p:cNvPr id="13" name="꺾인 연결선 12"/>
            <p:cNvCxnSpPr>
              <a:stCxn id="26" idx="3"/>
              <a:endCxn id="20" idx="1"/>
            </p:cNvCxnSpPr>
            <p:nvPr/>
          </p:nvCxnSpPr>
          <p:spPr>
            <a:xfrm flipV="1">
              <a:off x="5292080" y="3213709"/>
              <a:ext cx="1296144" cy="933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26" idx="1"/>
              <a:endCxn id="23" idx="3"/>
            </p:cNvCxnSpPr>
            <p:nvPr/>
          </p:nvCxnSpPr>
          <p:spPr>
            <a:xfrm flipH="1">
              <a:off x="2555776" y="3223040"/>
              <a:ext cx="1296144" cy="1467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508104" y="3482422"/>
              <a:ext cx="864095" cy="43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/>
                <a:t>상</a:t>
              </a:r>
              <a:r>
                <a:rPr lang="ko-KR" altLang="en-US" sz="800" dirty="0"/>
                <a:t>속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99792" y="3478747"/>
              <a:ext cx="1008112" cy="675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err="1" smtClean="0"/>
                <a:t>인스턴스</a:t>
              </a:r>
              <a:r>
                <a:rPr lang="ko-KR" altLang="en-US" sz="800" dirty="0" err="1"/>
                <a:t>화</a:t>
              </a:r>
              <a:endParaRPr lang="ko-KR" altLang="en-US" sz="800" dirty="0"/>
            </a:p>
          </p:txBody>
        </p:sp>
        <p:sp>
          <p:nvSpPr>
            <p:cNvPr id="17" name="왼쪽 중괄호 16"/>
            <p:cNvSpPr/>
            <p:nvPr/>
          </p:nvSpPr>
          <p:spPr>
            <a:xfrm rot="5400000">
              <a:off x="5574968" y="812985"/>
              <a:ext cx="370327" cy="2520280"/>
            </a:xfrm>
            <a:prstGeom prst="leftBrace">
              <a:avLst>
                <a:gd name="adj1" fmla="val 81220"/>
                <a:gd name="adj2" fmla="val 4888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32040" y="1628800"/>
              <a:ext cx="2016224" cy="44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Overriding </a:t>
              </a:r>
              <a:r>
                <a:rPr lang="ko-KR" altLang="en-US" sz="800" dirty="0" smtClean="0"/>
                <a:t>발생</a:t>
              </a:r>
              <a:endParaRPr lang="ko-KR" altLang="en-US" sz="800" dirty="0"/>
            </a:p>
          </p:txBody>
        </p:sp>
      </p:grp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69327"/>
            <a:ext cx="389572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4866399" y="4303441"/>
            <a:ext cx="4033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getattr</a:t>
            </a:r>
            <a:r>
              <a:rPr lang="en-US" altLang="ko-KR" dirty="0" smtClean="0"/>
              <a:t>__, __</a:t>
            </a:r>
            <a:r>
              <a:rPr lang="en-US" altLang="ko-KR" dirty="0" err="1" smtClean="0"/>
              <a:t>setattr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대한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처리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타입이라서 실제 </a:t>
            </a:r>
            <a:r>
              <a:rPr lang="en-US" altLang="ko-KR" dirty="0" smtClean="0"/>
              <a:t>self </a:t>
            </a:r>
            <a:r>
              <a:rPr lang="ko-KR" altLang="en-US" dirty="0" smtClean="0"/>
              <a:t>내부 데이터 타입에 저장됨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801450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처리 순서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74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 호출과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인스턴스에서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__</a:t>
            </a:r>
            <a:r>
              <a:rPr lang="ko-KR" altLang="en-US" dirty="0" smtClean="0"/>
              <a:t> 호출 </a:t>
            </a:r>
            <a:r>
              <a:rPr lang="ko-KR" altLang="en-US" dirty="0" err="1" smtClean="0"/>
              <a:t>시에</a:t>
            </a:r>
            <a:r>
              <a:rPr lang="ko-KR" altLang="en-US" dirty="0" err="1"/>
              <a:t>는</a:t>
            </a:r>
            <a:r>
              <a:rPr lang="ko-KR" altLang="en-US" dirty="0" err="1" smtClean="0"/>
              <a:t>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 </a:t>
            </a:r>
            <a:r>
              <a:rPr lang="ko-KR" altLang="en-US" dirty="0" smtClean="0"/>
              <a:t>호출한 후에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찾음</a:t>
            </a:r>
            <a:endParaRPr lang="en-US" altLang="ko-KR" dirty="0"/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152" y="2636912"/>
            <a:ext cx="417195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95736" y="4622874"/>
            <a:ext cx="2592288" cy="46231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40152" y="4530863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C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__(c)</a:t>
            </a:r>
            <a:r>
              <a:rPr lang="ko-KR" altLang="en-US" dirty="0" smtClean="0"/>
              <a:t>를 직접 호출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3"/>
          </p:cNvCxnSpPr>
          <p:nvPr/>
        </p:nvCxnSpPr>
        <p:spPr>
          <a:xfrm flipV="1">
            <a:off x="4788024" y="4854028"/>
            <a:ext cx="115212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023846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추상 클래스 </a:t>
            </a:r>
            <a:r>
              <a:rPr lang="ko-KR" altLang="en-US" dirty="0" err="1" smtClean="0"/>
              <a:t>존재시</a:t>
            </a:r>
            <a:r>
              <a:rPr lang="ko-KR" altLang="en-US" dirty="0" smtClean="0"/>
              <a:t> 처리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class C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__ </a:t>
            </a:r>
            <a:r>
              <a:rPr lang="ko-KR" altLang="en-US" dirty="0" smtClean="0"/>
              <a:t>호출 시 추상클래스에 있는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를 호출해서 처리 됨 </a:t>
            </a:r>
            <a:endParaRPr lang="en-US" altLang="ko-KR" dirty="0"/>
          </a:p>
        </p:txBody>
      </p:sp>
      <p:pic>
        <p:nvPicPr>
          <p:cNvPr id="1699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154" y="2780928"/>
            <a:ext cx="5076825" cy="364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98594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[] </a:t>
            </a:r>
            <a:r>
              <a:rPr lang="ko-KR" altLang="en-US" dirty="0" smtClean="0"/>
              <a:t>연산자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48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 class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__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__, 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을 정의해서 </a:t>
            </a:r>
            <a:r>
              <a:rPr lang="en-US" altLang="ko-KR" dirty="0" smtClean="0"/>
              <a:t>sequence class </a:t>
            </a:r>
            <a:r>
              <a:rPr lang="ko-KR" altLang="en-US" dirty="0" smtClean="0"/>
              <a:t>정의</a:t>
            </a:r>
            <a:endParaRPr lang="en-US" altLang="ko-KR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8006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805264"/>
            <a:ext cx="636905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7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Specail</a:t>
            </a:r>
            <a:r>
              <a:rPr lang="en-US" altLang="ko-KR" dirty="0" smtClean="0"/>
              <a:t> method override </a:t>
            </a:r>
            <a:r>
              <a:rPr lang="ko-KR" altLang="en-US" dirty="0" smtClean="0"/>
              <a:t>위치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override</a:t>
            </a:r>
            <a:r>
              <a:rPr lang="ko-KR" altLang="en-US" dirty="0" smtClean="0"/>
              <a:t>는 항상 클래스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해야 함</a:t>
            </a:r>
            <a:endParaRPr lang="en-US" altLang="ko-KR" dirty="0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2780928"/>
            <a:ext cx="5800725" cy="377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547665" y="4077072"/>
            <a:ext cx="2376264" cy="11521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12160" y="4077072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내에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오류 발생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 flipV="1">
            <a:off x="3923929" y="4400238"/>
            <a:ext cx="2088231" cy="2528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598134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[] </a:t>
            </a:r>
            <a:r>
              <a:rPr lang="ko-KR" altLang="en-US" dirty="0" smtClean="0"/>
              <a:t>연사자 </a:t>
            </a:r>
            <a:r>
              <a:rPr lang="en-US" altLang="ko-KR" dirty="0" smtClean="0"/>
              <a:t>missing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연산자 처리시 에러가 발생시 </a:t>
            </a:r>
            <a:r>
              <a:rPr lang="en-US" altLang="ko-KR" dirty="0" smtClean="0"/>
              <a:t>__missing__ </a:t>
            </a:r>
            <a:r>
              <a:rPr lang="ko-KR" altLang="en-US" dirty="0" err="1" smtClean="0"/>
              <a:t>오버라이딩하면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가 없어도 에러처리는 하지 않음</a:t>
            </a:r>
            <a:endParaRPr lang="en-US" altLang="ko-K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3501008"/>
            <a:ext cx="592455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840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slice() </a:t>
            </a:r>
            <a:r>
              <a:rPr lang="ko-KR" altLang="en-US" dirty="0" smtClean="0"/>
              <a:t>함수 이용해서 계산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slice()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slicing </a:t>
            </a:r>
            <a:r>
              <a:rPr lang="ko-KR" altLang="en-US" dirty="0" smtClean="0"/>
              <a:t>조회 가능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137" y="3284984"/>
            <a:ext cx="5600700" cy="265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21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1412776"/>
            <a:ext cx="743555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 smtClean="0"/>
              <a:t>5.Python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err="1" smtClean="0"/>
              <a:t>테코레이</a:t>
            </a:r>
            <a:r>
              <a:rPr lang="ko-KR" altLang="en-US" sz="9600" dirty="0" err="1"/>
              <a:t>터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29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412776"/>
            <a:ext cx="808362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5.1 </a:t>
            </a:r>
            <a:r>
              <a:rPr lang="ko-KR" altLang="en-US" sz="6000" dirty="0" smtClean="0"/>
              <a:t> </a:t>
            </a:r>
            <a:r>
              <a:rPr lang="ko-KR" altLang="en-US" sz="6000" dirty="0" err="1" smtClean="0"/>
              <a:t>데코레이터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(function)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37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Function Decorator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93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Decorator </a:t>
            </a:r>
            <a:r>
              <a:rPr lang="ko-KR" altLang="en-US" dirty="0" smtClean="0"/>
              <a:t>처리 흐름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788151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Decorator </a:t>
            </a:r>
            <a:r>
              <a:rPr lang="ko-KR" altLang="en-US" dirty="0" smtClean="0"/>
              <a:t>함수 내부에 내부함수를 정의해서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받은 함수를 </a:t>
            </a:r>
            <a:r>
              <a:rPr lang="en-US" altLang="ko-KR" dirty="0" smtClean="0"/>
              <a:t>wrapping</a:t>
            </a:r>
            <a:r>
              <a:rPr lang="ko-KR" altLang="en-US" dirty="0" smtClean="0"/>
              <a:t>하여 리턴 처리하고 최종으로 전달함수를 실행  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Chain</a:t>
            </a:r>
            <a:r>
              <a:rPr lang="ko-KR" altLang="en-US" dirty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버블링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971600" y="4300599"/>
            <a:ext cx="7128792" cy="1460288"/>
            <a:chOff x="683568" y="3610136"/>
            <a:chExt cx="7776864" cy="1460288"/>
          </a:xfrm>
        </p:grpSpPr>
        <p:sp>
          <p:nvSpPr>
            <p:cNvPr id="11" name="직사각형 10"/>
            <p:cNvSpPr/>
            <p:nvPr/>
          </p:nvSpPr>
          <p:spPr>
            <a:xfrm>
              <a:off x="2915816" y="3610136"/>
              <a:ext cx="1275262" cy="1080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 </a:t>
              </a:r>
              <a:r>
                <a:rPr lang="en-US" altLang="ko-KR" dirty="0" smtClean="0"/>
                <a:t>1</a:t>
              </a:r>
            </a:p>
            <a:p>
              <a:pPr algn="ctr"/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0493" y="3610136"/>
              <a:ext cx="1275262" cy="1080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 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185170" y="3610136"/>
              <a:ext cx="1275262" cy="1080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 </a:t>
              </a:r>
              <a:r>
                <a:rPr lang="en-US" altLang="ko-KR" dirty="0" smtClean="0"/>
                <a:t>3</a:t>
              </a:r>
            </a:p>
            <a:p>
              <a:pPr algn="ctr"/>
              <a:r>
                <a:rPr lang="en-US" altLang="ko-KR" dirty="0" smtClean="0"/>
                <a:t>(</a:t>
              </a:r>
              <a:r>
                <a:rPr lang="ko-KR" altLang="en-US" dirty="0" smtClean="0"/>
                <a:t>전</a:t>
              </a:r>
              <a:r>
                <a:rPr lang="ko-KR" altLang="en-US" dirty="0"/>
                <a:t>달</a:t>
              </a:r>
              <a:r>
                <a:rPr lang="ko-KR" altLang="en-US" dirty="0" smtClean="0"/>
                <a:t>함수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cxnSp>
          <p:nvCxnSpPr>
            <p:cNvPr id="25" name="직선 화살표 연결선 24"/>
            <p:cNvCxnSpPr>
              <a:stCxn id="16" idx="3"/>
              <a:endCxn id="19" idx="1"/>
            </p:cNvCxnSpPr>
            <p:nvPr/>
          </p:nvCxnSpPr>
          <p:spPr>
            <a:xfrm>
              <a:off x="6325755" y="4150196"/>
              <a:ext cx="85941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169788" y="4793425"/>
              <a:ext cx="11559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함수</a:t>
              </a:r>
              <a:r>
                <a:rPr lang="en-US" altLang="ko-KR" sz="1200" dirty="0" smtClean="0"/>
                <a:t>2(</a:t>
              </a:r>
              <a:r>
                <a:rPr lang="ko-KR" altLang="en-US" sz="1200" dirty="0" smtClean="0"/>
                <a:t>함수</a:t>
              </a:r>
              <a:r>
                <a:rPr lang="en-US" altLang="ko-KR" sz="1200" dirty="0" smtClean="0"/>
                <a:t>3)</a:t>
              </a:r>
              <a:endParaRPr lang="ko-KR" altLang="en-US" sz="1200" dirty="0"/>
            </a:p>
          </p:txBody>
        </p:sp>
        <p:cxnSp>
          <p:nvCxnSpPr>
            <p:cNvPr id="29" name="직선 화살표 연결선 28"/>
            <p:cNvCxnSpPr>
              <a:stCxn id="16" idx="1"/>
              <a:endCxn id="11" idx="3"/>
            </p:cNvCxnSpPr>
            <p:nvPr/>
          </p:nvCxnSpPr>
          <p:spPr>
            <a:xfrm flipH="1">
              <a:off x="4191078" y="4150196"/>
              <a:ext cx="85941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>
              <a:off x="683568" y="3610136"/>
              <a:ext cx="1275262" cy="1080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 </a:t>
              </a:r>
              <a:r>
                <a:rPr lang="en-US" altLang="ko-KR" dirty="0" smtClean="0"/>
                <a:t>3</a:t>
              </a:r>
            </a:p>
            <a:p>
              <a:pPr algn="ctr"/>
              <a:r>
                <a:rPr lang="ko-KR" altLang="en-US" dirty="0" smtClean="0"/>
                <a:t>실행</a:t>
              </a:r>
              <a:endParaRPr lang="ko-KR" altLang="en-US" dirty="0"/>
            </a:p>
          </p:txBody>
        </p:sp>
        <p:cxnSp>
          <p:nvCxnSpPr>
            <p:cNvPr id="33" name="직선 화살표 연결선 32"/>
            <p:cNvCxnSpPr>
              <a:stCxn id="11" idx="1"/>
              <a:endCxn id="31" idx="3"/>
            </p:cNvCxnSpPr>
            <p:nvPr/>
          </p:nvCxnSpPr>
          <p:spPr>
            <a:xfrm flipH="1">
              <a:off x="1958830" y="4150196"/>
              <a:ext cx="95698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725978" y="4790727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함수</a:t>
              </a:r>
              <a:r>
                <a:rPr lang="en-US" altLang="ko-KR" sz="1200" dirty="0" smtClean="0"/>
                <a:t>1(</a:t>
              </a:r>
              <a:r>
                <a:rPr lang="ko-KR" altLang="en-US" sz="1200" dirty="0" smtClean="0"/>
                <a:t>함수</a:t>
              </a:r>
              <a:r>
                <a:rPr lang="en-US" altLang="ko-KR" sz="1200" dirty="0" smtClean="0"/>
                <a:t>2(</a:t>
              </a:r>
              <a:r>
                <a:rPr lang="ko-KR" altLang="en-US" sz="1200" dirty="0" smtClean="0"/>
                <a:t>함수</a:t>
              </a:r>
              <a:r>
                <a:rPr lang="en-US" altLang="ko-KR" sz="1200" dirty="0" smtClean="0"/>
                <a:t>3))</a:t>
              </a:r>
              <a:endParaRPr lang="ko-KR" altLang="en-US" sz="12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059832" y="389414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@f1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004048" y="3903439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@f2</a:t>
            </a:r>
            <a:endParaRPr lang="ko-KR" altLang="en-US" dirty="0"/>
          </a:p>
        </p:txBody>
      </p:sp>
      <p:sp>
        <p:nvSpPr>
          <p:cNvPr id="39" name="왼쪽 중괄호 38"/>
          <p:cNvSpPr/>
          <p:nvPr/>
        </p:nvSpPr>
        <p:spPr>
          <a:xfrm rot="5400000">
            <a:off x="4406789" y="2658109"/>
            <a:ext cx="330421" cy="21602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635896" y="3203686"/>
            <a:ext cx="216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Decorator </a:t>
            </a:r>
            <a:r>
              <a:rPr lang="ko-KR" altLang="en-US" dirty="0" smtClean="0"/>
              <a:t>순서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95536" y="5507081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함수</a:t>
            </a:r>
            <a:r>
              <a:rPr lang="en-US" altLang="ko-KR" sz="1200" dirty="0" smtClean="0"/>
              <a:t>1(</a:t>
            </a:r>
            <a:r>
              <a:rPr lang="ko-KR" altLang="en-US" sz="1200" dirty="0" smtClean="0"/>
              <a:t>함수</a:t>
            </a:r>
            <a:r>
              <a:rPr lang="en-US" altLang="ko-KR" sz="1200" dirty="0" smtClean="0"/>
              <a:t>2(</a:t>
            </a:r>
            <a:r>
              <a:rPr lang="ko-KR" altLang="en-US" sz="1200" dirty="0" smtClean="0"/>
              <a:t>함수</a:t>
            </a:r>
            <a:r>
              <a:rPr lang="en-US" altLang="ko-KR" sz="1200" dirty="0" smtClean="0"/>
              <a:t>3))(</a:t>
            </a:r>
            <a:r>
              <a:rPr lang="ko-KR" altLang="en-US" sz="1200" dirty="0" smtClean="0"/>
              <a:t>전달변수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42" name="오른쪽 화살표 41"/>
          <p:cNvSpPr/>
          <p:nvPr/>
        </p:nvSpPr>
        <p:spPr>
          <a:xfrm rot="10800000">
            <a:off x="395536" y="5701115"/>
            <a:ext cx="6018968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660232" y="576088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함수호출 순서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776190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표기법 </a:t>
            </a:r>
            <a:r>
              <a:rPr lang="en-US" altLang="ko-KR" dirty="0" smtClean="0"/>
              <a:t>: @</a:t>
            </a:r>
            <a:r>
              <a:rPr lang="ko-KR" altLang="en-US" dirty="0" err="1" smtClean="0"/>
              <a:t>함수명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78815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Decorator </a:t>
            </a:r>
            <a:r>
              <a:rPr lang="ko-KR" altLang="en-US" dirty="0" smtClean="0"/>
              <a:t>함수를 지정해서 실행함수를 실행하지 않아도 </a:t>
            </a:r>
            <a:r>
              <a:rPr lang="en-US" altLang="ko-KR" dirty="0" smtClean="0"/>
              <a:t>@</a:t>
            </a:r>
            <a:r>
              <a:rPr lang="en-US" altLang="ko-KR" dirty="0" err="1" smtClean="0"/>
              <a:t>func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add = 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(add)</a:t>
            </a:r>
            <a:r>
              <a:rPr lang="ko-KR" altLang="en-US" dirty="0" smtClean="0"/>
              <a:t>가 실행된 결과를 표시함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434</a:t>
            </a:fld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225" y="4437112"/>
            <a:ext cx="27908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697142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76" y="3547908"/>
            <a:ext cx="2352675" cy="254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453442"/>
            <a:ext cx="2752725" cy="271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chain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decorator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0348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chain </a:t>
            </a:r>
            <a:r>
              <a:rPr lang="ko-KR" altLang="en-US" dirty="0" smtClean="0"/>
              <a:t>처리는 함수의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전달해서 실행하지만 </a:t>
            </a:r>
            <a:r>
              <a:rPr lang="en-US" altLang="ko-KR" dirty="0" smtClean="0"/>
              <a:t>Decorator</a:t>
            </a:r>
            <a:r>
              <a:rPr lang="ko-KR" altLang="en-US" dirty="0" smtClean="0"/>
              <a:t>는 전달함수를 실행하면 됨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11560" y="3645024"/>
            <a:ext cx="7704856" cy="50405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8841" y="376047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외부함</a:t>
            </a:r>
            <a:r>
              <a:rPr lang="ko-KR" altLang="en-US" dirty="0"/>
              <a:t>수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11560" y="4325652"/>
            <a:ext cx="7704856" cy="75953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38841" y="457768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</a:t>
            </a:r>
            <a:r>
              <a:rPr lang="ko-KR" altLang="en-US" dirty="0"/>
              <a:t>달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11560" y="5157192"/>
            <a:ext cx="7704856" cy="655239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38841" y="530014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435</a:t>
            </a:fld>
            <a:endParaRPr lang="ko-KR" altLang="en-US"/>
          </a:p>
        </p:txBody>
      </p:sp>
      <p:sp>
        <p:nvSpPr>
          <p:cNvPr id="7" name="왼쪽 중괄호 6"/>
          <p:cNvSpPr/>
          <p:nvPr/>
        </p:nvSpPr>
        <p:spPr>
          <a:xfrm>
            <a:off x="5004048" y="3645024"/>
            <a:ext cx="288032" cy="144016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2848396">
            <a:off x="4312037" y="4351574"/>
            <a:ext cx="363999" cy="972063"/>
          </a:xfrm>
          <a:prstGeom prst="downArrow">
            <a:avLst>
              <a:gd name="adj1" fmla="val 46158"/>
              <a:gd name="adj2" fmla="val 65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07727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Decorator </a:t>
            </a:r>
            <a:r>
              <a:rPr lang="ko-KR" altLang="en-US" dirty="0" smtClean="0"/>
              <a:t>구성 순서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9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 : </a:t>
            </a:r>
            <a:r>
              <a:rPr lang="ko-KR" altLang="en-US" dirty="0" smtClean="0"/>
              <a:t>함수 전달 받을 함수정의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468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받을 외부 함수 정의하고 실행함수를 정의한 후 함수만 전달을 받는 과정을 처리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573016"/>
            <a:ext cx="2571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59632" y="4226818"/>
            <a:ext cx="3528392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 </a:t>
            </a:r>
            <a:r>
              <a:rPr lang="en-US" altLang="ko-KR" dirty="0" smtClean="0">
                <a:solidFill>
                  <a:schemeClr val="tx1"/>
                </a:solidFill>
              </a:rPr>
              <a:t>= </a:t>
            </a:r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실행함수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9672" y="528305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외부함수에 실행함수를 인자로 전달해서 결과로 받음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302441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전달 받을 내부함수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받을 외부 함수 내에  실행함수의 인자를 전달 받아 처리하는 내부 함수를 정의하고 외부함수에 전달된 함수를 실행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89040"/>
            <a:ext cx="3033688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51620" y="4197204"/>
            <a:ext cx="3528392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 </a:t>
            </a:r>
            <a:r>
              <a:rPr lang="en-US" altLang="ko-KR" dirty="0" smtClean="0">
                <a:solidFill>
                  <a:schemeClr val="tx1"/>
                </a:solidFill>
              </a:rPr>
              <a:t>= </a:t>
            </a:r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실행함수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1660" y="5253437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변수에 </a:t>
            </a:r>
            <a:r>
              <a:rPr lang="en-US" altLang="ko-KR" dirty="0" smtClean="0"/>
              <a:t>inner </a:t>
            </a:r>
            <a:r>
              <a:rPr lang="ko-KR" altLang="en-US" dirty="0" smtClean="0"/>
              <a:t>함수를 전달해서 </a:t>
            </a:r>
            <a:r>
              <a:rPr lang="en-US" altLang="ko-KR" dirty="0" smtClean="0"/>
              <a:t>inner</a:t>
            </a:r>
            <a:r>
              <a:rPr lang="ko-KR" altLang="en-US" dirty="0" smtClean="0"/>
              <a:t>함수를 호출하면 결과값으로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126223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 :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문법으로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9647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실행 함수 바로 위에 </a:t>
            </a:r>
            <a:r>
              <a:rPr lang="en-US" altLang="ko-KR" dirty="0" smtClean="0"/>
              <a:t>@ </a:t>
            </a:r>
            <a:r>
              <a:rPr lang="ko-KR" altLang="en-US" dirty="0" err="1" smtClean="0"/>
              <a:t>장식자를</a:t>
            </a:r>
            <a:r>
              <a:rPr lang="ko-KR" altLang="en-US" dirty="0" smtClean="0"/>
              <a:t> 붙여서 실제 실행함수를 호출하면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함수까지 실행됨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587" y="2924944"/>
            <a:ext cx="352839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57604" y="3140968"/>
            <a:ext cx="3528392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 </a:t>
            </a:r>
            <a:r>
              <a:rPr lang="en-US" altLang="ko-KR" dirty="0" smtClean="0">
                <a:solidFill>
                  <a:schemeClr val="tx1"/>
                </a:solidFill>
              </a:rPr>
              <a:t>= </a:t>
            </a:r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실행함수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2" y="5222507"/>
            <a:ext cx="3528392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      @</a:t>
            </a:r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       실행함수 정의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4" name="아래쪽 화살표 3"/>
          <p:cNvSpPr/>
          <p:nvPr/>
        </p:nvSpPr>
        <p:spPr>
          <a:xfrm>
            <a:off x="1907704" y="4156382"/>
            <a:ext cx="484632" cy="8567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4221088"/>
            <a:ext cx="138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동일한 문법을 생성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296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slicing </a:t>
            </a:r>
            <a:r>
              <a:rPr lang="ko-KR" altLang="en-US" dirty="0"/>
              <a:t>내부 조회</a:t>
            </a:r>
            <a:r>
              <a:rPr lang="en-US" altLang="ko-KR" dirty="0"/>
              <a:t>/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타입 에 대한 원소를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삭제를 추가하는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갱신과 삭제는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타입만 가능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(python 2.x</a:t>
            </a:r>
            <a:r>
              <a:rPr lang="ko-KR" altLang="en-US" dirty="0" smtClean="0"/>
              <a:t>에만 있음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75656" y="3356992"/>
            <a:ext cx="3528392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getslice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 err="1"/>
              <a:t>i</a:t>
            </a:r>
            <a:r>
              <a:rPr lang="en-US" altLang="ko-KR" sz="1400" dirty="0"/>
              <a:t>, </a:t>
            </a:r>
            <a:r>
              <a:rPr lang="en-US" altLang="ko-KR" sz="1400" i="1" dirty="0"/>
              <a:t>j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4412066"/>
            <a:ext cx="3528392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setslice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 err="1"/>
              <a:t>i</a:t>
            </a:r>
            <a:r>
              <a:rPr lang="en-US" altLang="ko-KR" sz="1400" dirty="0"/>
              <a:t>, </a:t>
            </a:r>
            <a:r>
              <a:rPr lang="en-US" altLang="ko-KR" sz="1400" i="1" dirty="0"/>
              <a:t>j</a:t>
            </a:r>
            <a:r>
              <a:rPr lang="en-US" altLang="ko-KR" sz="1400" dirty="0"/>
              <a:t>, </a:t>
            </a:r>
            <a:r>
              <a:rPr lang="en-US" altLang="ko-KR" sz="1400" i="1" dirty="0" smtClean="0"/>
              <a:t>sequence)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475656" y="5457747"/>
            <a:ext cx="3528392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delslice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 err="1"/>
              <a:t>i</a:t>
            </a:r>
            <a:r>
              <a:rPr lang="en-US" altLang="ko-KR" sz="1400" dirty="0"/>
              <a:t>, </a:t>
            </a:r>
            <a:r>
              <a:rPr lang="en-US" altLang="ko-KR" sz="1400" i="1" dirty="0"/>
              <a:t>j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10951" y="36168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검</a:t>
            </a:r>
            <a:r>
              <a:rPr lang="ko-KR" altLang="en-US" sz="1400" dirty="0"/>
              <a:t>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535" y="4671971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생성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변경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10951" y="571765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삭</a:t>
            </a:r>
            <a:r>
              <a:rPr lang="ko-KR" altLang="en-US" sz="1400" dirty="0"/>
              <a:t>제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140968"/>
            <a:ext cx="3124200" cy="2805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5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메타 정보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23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정보 분실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0348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처리시 </a:t>
            </a:r>
            <a:r>
              <a:rPr lang="en-US" altLang="ko-KR" dirty="0" smtClean="0"/>
              <a:t>wrapper</a:t>
            </a:r>
            <a:r>
              <a:rPr lang="ko-KR" altLang="en-US" dirty="0" smtClean="0"/>
              <a:t>로 처리 하므로 실행함수인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인 메타 정보가 사라짐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441</a:t>
            </a:fld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48" y="2708920"/>
            <a:ext cx="4419600" cy="3924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0522541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정보  유지하기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0348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데코레이터에서</a:t>
            </a:r>
            <a:r>
              <a:rPr lang="ko-KR" altLang="en-US" dirty="0" smtClean="0"/>
              <a:t> 함수 메타정보를 유지하기 위해서는 </a:t>
            </a:r>
            <a:r>
              <a:rPr lang="en-US" altLang="ko-KR" dirty="0" err="1" smtClean="0"/>
              <a:t>functools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모듈에 </a:t>
            </a:r>
            <a:r>
              <a:rPr lang="en-US" altLang="ko-KR" dirty="0" smtClean="0"/>
              <a:t>wraps</a:t>
            </a:r>
            <a:r>
              <a:rPr lang="ko-KR" altLang="en-US" dirty="0" smtClean="0"/>
              <a:t>로 처리해줘야 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442</a:t>
            </a:fld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2924944"/>
            <a:ext cx="4219575" cy="357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920714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__wrapped__</a:t>
            </a:r>
            <a:r>
              <a:rPr lang="ko-KR" altLang="en-US" dirty="0" smtClean="0"/>
              <a:t>속성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0348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functools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모듈에 </a:t>
            </a:r>
            <a:r>
              <a:rPr lang="en-US" altLang="ko-KR" dirty="0" smtClean="0"/>
              <a:t>wraps</a:t>
            </a:r>
            <a:r>
              <a:rPr lang="ko-KR" altLang="en-US" dirty="0" smtClean="0"/>
              <a:t>를 처리시 </a:t>
            </a:r>
            <a:r>
              <a:rPr lang="en-US" altLang="ko-KR" dirty="0" smtClean="0"/>
              <a:t>__wrapped__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함수가 연결되어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처리하지 않고 원래 함수만 처리가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443</a:t>
            </a:fld>
            <a:endParaRPr lang="ko-KR" alt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2976"/>
            <a:ext cx="7200900" cy="322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917596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Decorator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</a:t>
            </a:r>
            <a:r>
              <a:rPr lang="ko-KR" altLang="en-US" dirty="0" err="1"/>
              <a:t>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86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Decorator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540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데코레이터</a:t>
            </a:r>
            <a:r>
              <a:rPr lang="ko-KR" altLang="en-US" dirty="0" smtClean="0"/>
              <a:t> 함수에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넣고 실행하고 내부 함수를 받아 </a:t>
            </a:r>
            <a:r>
              <a:rPr lang="ko-KR" altLang="en-US" dirty="0" err="1" smtClean="0"/>
              <a:t>데코레이터를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508104" y="5301208"/>
            <a:ext cx="3312368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 smtClean="0">
                <a:solidFill>
                  <a:schemeClr val="tx1"/>
                </a:solidFill>
              </a:rPr>
              <a:t>변수명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= decorator</a:t>
            </a:r>
            <a:r>
              <a:rPr lang="ko-KR" altLang="en-US" sz="1200" dirty="0" smtClean="0">
                <a:solidFill>
                  <a:schemeClr val="tx1"/>
                </a:solidFill>
              </a:rPr>
              <a:t>함수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sz="1200" dirty="0" smtClean="0">
                <a:solidFill>
                  <a:schemeClr val="tx1"/>
                </a:solidFill>
              </a:rPr>
              <a:t>)(</a:t>
            </a:r>
            <a:r>
              <a:rPr lang="ko-KR" altLang="en-US" sz="1200" dirty="0" smtClean="0">
                <a:solidFill>
                  <a:schemeClr val="tx1"/>
                </a:solidFill>
              </a:rPr>
              <a:t>실행함수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sz="1200" dirty="0" err="1" smtClean="0">
                <a:solidFill>
                  <a:schemeClr val="tx1"/>
                </a:solidFill>
              </a:rPr>
              <a:t>변수명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sz="1200" dirty="0" smtClean="0">
                <a:solidFill>
                  <a:schemeClr val="tx1"/>
                </a:solidFill>
              </a:rPr>
              <a:t>)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5576" y="2924944"/>
            <a:ext cx="4464496" cy="35568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</a:rPr>
              <a:t>d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ef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데코레이터</a:t>
            </a:r>
            <a:r>
              <a:rPr lang="ko-KR" altLang="en-US" sz="1400" dirty="0" smtClean="0">
                <a:solidFill>
                  <a:schemeClr val="tx1"/>
                </a:solidFill>
              </a:rPr>
              <a:t> 함수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sz="1400" dirty="0" smtClean="0">
                <a:solidFill>
                  <a:schemeClr val="tx1"/>
                </a:solidFill>
              </a:rPr>
              <a:t>) :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#logic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def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내부함수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전달함수</a:t>
            </a:r>
            <a:r>
              <a:rPr lang="en-US" altLang="ko-KR" sz="1400" dirty="0" smtClean="0">
                <a:solidFill>
                  <a:schemeClr val="tx1"/>
                </a:solidFill>
              </a:rPr>
              <a:t>) :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           #logic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def</a:t>
            </a:r>
            <a:r>
              <a:rPr lang="en-US" altLang="ko-KR" sz="1400" dirty="0" smtClean="0">
                <a:solidFill>
                  <a:schemeClr val="tx1"/>
                </a:solidFill>
              </a:rPr>
              <a:t> wrapper</a:t>
            </a:r>
            <a:r>
              <a:rPr lang="ko-KR" altLang="en-US" sz="1400" dirty="0" smtClean="0">
                <a:solidFill>
                  <a:schemeClr val="tx1"/>
                </a:solidFill>
              </a:rPr>
              <a:t>함수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전달함수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sz="1400" dirty="0" smtClean="0">
                <a:solidFill>
                  <a:schemeClr val="tx1"/>
                </a:solidFill>
              </a:rPr>
              <a:t>) :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         # logic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         return  </a:t>
            </a:r>
            <a:r>
              <a:rPr lang="ko-KR" altLang="en-US" sz="1400" dirty="0" smtClean="0">
                <a:solidFill>
                  <a:schemeClr val="tx1"/>
                </a:solidFill>
              </a:rPr>
              <a:t>결과값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   return wrapper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return </a:t>
            </a:r>
            <a:r>
              <a:rPr lang="ko-KR" altLang="en-US" sz="1400" dirty="0" smtClean="0">
                <a:solidFill>
                  <a:schemeClr val="tx1"/>
                </a:solidFill>
              </a:rPr>
              <a:t>내부함수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@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데코레이터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실행함수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sz="1400" dirty="0" smtClean="0">
                <a:solidFill>
                  <a:schemeClr val="tx1"/>
                </a:solidFill>
              </a:rPr>
              <a:t>) </a:t>
            </a:r>
          </a:p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151324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Decorator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540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데코레이터</a:t>
            </a:r>
            <a:r>
              <a:rPr lang="ko-KR" altLang="en-US" dirty="0" smtClean="0"/>
              <a:t> 함수와 실행함수가 다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가질 경우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함수에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처리 부분을 추가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187624" y="3429000"/>
            <a:ext cx="2952328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Decorator</a:t>
            </a:r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7624" y="4941168"/>
            <a:ext cx="2952328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실행함수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05881"/>
            <a:ext cx="37623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675" y="4744206"/>
            <a:ext cx="378142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446</a:t>
            </a:fld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5877272"/>
            <a:ext cx="2939827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6830263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복수개</a:t>
            </a:r>
            <a:r>
              <a:rPr lang="ko-KR" altLang="en-US" dirty="0" smtClean="0"/>
              <a:t> </a:t>
            </a:r>
            <a:r>
              <a:rPr lang="en-US" altLang="ko-KR" dirty="0" smtClean="0"/>
              <a:t>decorator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5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복수 </a:t>
            </a:r>
            <a:r>
              <a:rPr lang="en-US" altLang="ko-KR" dirty="0" smtClean="0"/>
              <a:t>Function decorator </a:t>
            </a:r>
            <a:r>
              <a:rPr lang="ko-KR" altLang="en-US" dirty="0" smtClean="0"/>
              <a:t>순</a:t>
            </a:r>
            <a:r>
              <a:rPr lang="ko-KR" altLang="en-US" dirty="0"/>
              <a:t>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실행 </a:t>
            </a:r>
            <a:r>
              <a:rPr lang="en-US" altLang="ko-KR" dirty="0" err="1" smtClean="0"/>
              <a:t>func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실행 순서는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decorate1(decorate2(decorat3(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)))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자동으로 연결하여  처리됨</a:t>
            </a:r>
            <a:endParaRPr lang="en-US" altLang="ko-KR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1403648" y="3431638"/>
            <a:ext cx="2808312" cy="2952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#decorate1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def</a:t>
            </a:r>
            <a:r>
              <a:rPr lang="en-US" altLang="ko-KR" sz="1400" dirty="0" smtClean="0">
                <a:solidFill>
                  <a:schemeClr val="tx1"/>
                </a:solidFill>
              </a:rPr>
              <a:t> decorate1 : 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pass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#</a:t>
            </a:r>
            <a:r>
              <a:rPr lang="en-US" altLang="ko-KR" sz="1400" dirty="0" smtClean="0">
                <a:solidFill>
                  <a:schemeClr val="tx1"/>
                </a:solidFill>
              </a:rPr>
              <a:t>decorate2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def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decorate2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 pass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#</a:t>
            </a:r>
            <a:r>
              <a:rPr lang="en-US" altLang="ko-KR" sz="1400" dirty="0" smtClean="0">
                <a:solidFill>
                  <a:schemeClr val="tx1"/>
                </a:solidFill>
              </a:rPr>
              <a:t>decorate3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def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decorate3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 pass</a:t>
            </a: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04048" y="3396952"/>
            <a:ext cx="2880320" cy="2952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@decorate1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@decorate2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@decorate3</a:t>
            </a:r>
          </a:p>
          <a:p>
            <a:r>
              <a:rPr lang="en-US" altLang="ko-KR" sz="1400" dirty="0" err="1">
                <a:solidFill>
                  <a:schemeClr val="tx1"/>
                </a:solidFill>
              </a:rPr>
              <a:t>d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ef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func</a:t>
            </a:r>
            <a:r>
              <a:rPr lang="en-US" altLang="ko-KR" sz="1400" dirty="0" smtClean="0">
                <a:solidFill>
                  <a:schemeClr val="tx1"/>
                </a:solidFill>
              </a:rPr>
              <a:t>():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pass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err="1">
                <a:solidFill>
                  <a:schemeClr val="tx1"/>
                </a:solidFill>
              </a:rPr>
              <a:t>f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unc</a:t>
            </a:r>
            <a:r>
              <a:rPr lang="en-US" altLang="ko-KR" sz="1400" dirty="0" smtClean="0">
                <a:solidFill>
                  <a:schemeClr val="tx1"/>
                </a:solidFill>
              </a:rPr>
              <a:t>()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32578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복수 </a:t>
            </a:r>
            <a:r>
              <a:rPr lang="en-US" altLang="ko-KR" dirty="0" smtClean="0"/>
              <a:t>decorator 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데코레이터</a:t>
            </a:r>
            <a:r>
              <a:rPr lang="ko-KR" altLang="en-US" dirty="0" smtClean="0"/>
              <a:t> 함수들을 전부 정의 동일한 구조로 정의되어야 함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115616" y="4077072"/>
            <a:ext cx="2520000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데코레이터</a:t>
            </a:r>
            <a:r>
              <a:rPr lang="ko-KR" altLang="en-US" sz="1400" dirty="0" smtClean="0">
                <a:solidFill>
                  <a:schemeClr val="tx1"/>
                </a:solidFill>
              </a:rPr>
              <a:t>  함수 정의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630575"/>
            <a:ext cx="3951151" cy="2030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063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80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복수 </a:t>
            </a:r>
            <a:r>
              <a:rPr lang="en-US" altLang="ko-KR" dirty="0"/>
              <a:t>decorator  </a:t>
            </a:r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 smtClean="0"/>
              <a:t>실</a:t>
            </a:r>
            <a:r>
              <a:rPr lang="ko-KR" altLang="en-US" dirty="0"/>
              <a:t>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 호출 순서는 </a:t>
            </a:r>
            <a:r>
              <a:rPr lang="en-US" altLang="ko-KR" dirty="0" smtClean="0"/>
              <a:t>f1(f2(add))(5,5)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자동으로 연결하여  처리됨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40968"/>
            <a:ext cx="3888432" cy="3283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487857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412776"/>
            <a:ext cx="808362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5.2 </a:t>
            </a:r>
            <a:r>
              <a:rPr lang="ko-KR" altLang="en-US" sz="6000" dirty="0" smtClean="0"/>
              <a:t> </a:t>
            </a:r>
            <a:r>
              <a:rPr lang="ko-KR" altLang="en-US" sz="6000" dirty="0" err="1" smtClean="0"/>
              <a:t>데코레이터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(class)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5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없이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8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Decorator </a:t>
            </a:r>
            <a:r>
              <a:rPr lang="en-US" altLang="ko-KR" dirty="0" smtClean="0"/>
              <a:t>: __new__ </a:t>
            </a:r>
            <a:r>
              <a:rPr lang="ko-KR" altLang="en-US" dirty="0" err="1" smtClean="0"/>
              <a:t>리턴결과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044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Decorator class</a:t>
            </a:r>
            <a:r>
              <a:rPr lang="ko-KR" altLang="en-US" dirty="0" smtClean="0"/>
              <a:t>를 정의하고 함수를 전달받아 즉시  리턴 처리함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73619" y="2708920"/>
            <a:ext cx="2520000" cy="36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데코레이터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class</a:t>
            </a:r>
            <a:r>
              <a:rPr lang="ko-KR" altLang="en-US" sz="1200" dirty="0" smtClean="0">
                <a:solidFill>
                  <a:schemeClr val="tx1"/>
                </a:solidFill>
              </a:rPr>
              <a:t> 정의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73619" y="3645024"/>
            <a:ext cx="2520000" cy="36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실행 함수 정의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24329" y="5877272"/>
            <a:ext cx="2520000" cy="36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실행 함수 실행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453</a:t>
            </a:fld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98" y="2269122"/>
            <a:ext cx="310515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907139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인스턴스</a:t>
            </a:r>
            <a:r>
              <a:rPr lang="ko-KR" altLang="en-US" dirty="0"/>
              <a:t>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14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Decorator : __call__ </a:t>
            </a:r>
            <a:r>
              <a:rPr lang="ko-KR" altLang="en-US" dirty="0" smtClean="0"/>
              <a:t>리턴 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class</a:t>
            </a:r>
            <a:r>
              <a:rPr lang="ko-KR" altLang="en-US" dirty="0" smtClean="0"/>
              <a:t>를 생성하고 내부에 </a:t>
            </a:r>
            <a:r>
              <a:rPr lang="en-US" altLang="ko-KR" dirty="0" smtClean="0"/>
              <a:t>__call__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오버라이딩해서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func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kwargs</a:t>
            </a:r>
            <a:r>
              <a:rPr lang="ko-KR" altLang="en-US" dirty="0" smtClean="0"/>
              <a:t>를  </a:t>
            </a:r>
            <a:r>
              <a:rPr lang="ko-KR" altLang="en-US" dirty="0" err="1" smtClean="0"/>
              <a:t>받어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decorator</a:t>
            </a:r>
            <a:r>
              <a:rPr lang="ko-KR" altLang="en-US" dirty="0" smtClean="0"/>
              <a:t>를 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455</a:t>
            </a:fld>
            <a:endParaRPr lang="ko-KR" alt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73016"/>
            <a:ext cx="315277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44619"/>
            <a:ext cx="354330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4117597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데코레이터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77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00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클래스 </a:t>
            </a:r>
            <a:r>
              <a:rPr lang="ko-KR" altLang="en-US" dirty="0" err="1" smtClean="0"/>
              <a:t>생성자에서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처리하고 </a:t>
            </a:r>
            <a:r>
              <a:rPr lang="en-US" altLang="ko-KR" dirty="0" smtClean="0"/>
              <a:t>__call__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내에 </a:t>
            </a:r>
            <a:r>
              <a:rPr lang="en-US" altLang="ko-KR" dirty="0" smtClean="0"/>
              <a:t>inner </a:t>
            </a:r>
            <a:r>
              <a:rPr lang="ko-KR" altLang="en-US" dirty="0" smtClean="0"/>
              <a:t>함수를 정의해서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하면 실제 함수의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받아 처리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457</a:t>
            </a:fld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73" y="3212976"/>
            <a:ext cx="345757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212976"/>
            <a:ext cx="3609975" cy="341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5186351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2.class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데코레이터로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00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class </a:t>
            </a:r>
            <a:r>
              <a:rPr lang="ko-KR" altLang="en-US" dirty="0" err="1" smtClean="0"/>
              <a:t>파라미터도</a:t>
            </a:r>
            <a:r>
              <a:rPr lang="ko-KR" altLang="en-US" dirty="0" smtClean="0"/>
              <a:t> 저장하고 함수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로 수행되는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실행</a:t>
            </a:r>
            <a:endParaRPr lang="en-US" altLang="ko-KR" dirty="0" smtClean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4221088"/>
            <a:ext cx="55435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826855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412776"/>
            <a:ext cx="808362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5.3 </a:t>
            </a:r>
            <a:r>
              <a:rPr lang="ko-KR" altLang="en-US" sz="6000" dirty="0" smtClean="0"/>
              <a:t> </a:t>
            </a:r>
            <a:r>
              <a:rPr lang="ko-KR" altLang="en-US" sz="6000" dirty="0" err="1" smtClean="0"/>
              <a:t>데코레이터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smtClean="0"/>
              <a:t>사용자 정의 </a:t>
            </a:r>
            <a:r>
              <a:rPr lang="ko-KR" altLang="en-US" sz="6000" dirty="0" err="1" smtClean="0"/>
              <a:t>메소드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14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내장모듈 </a:t>
            </a:r>
            <a:r>
              <a:rPr lang="en-US" altLang="ko-KR" dirty="0" smtClean="0"/>
              <a:t>: Array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모듈에서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객체를 생성해도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slicing</a:t>
            </a:r>
            <a:r>
              <a:rPr lang="ko-KR" altLang="en-US" dirty="0" smtClean="0"/>
              <a:t>은 별도의 타입으로 처리</a:t>
            </a:r>
            <a:endParaRPr lang="en-US" altLang="ko-KR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73016"/>
            <a:ext cx="4176464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87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Method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데코레이터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32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데코레이터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인스턴스메소드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00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인스터스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가지고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461</a:t>
            </a:fld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24944"/>
            <a:ext cx="4581525" cy="3621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461145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데코레이터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00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클래스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가지고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462</a:t>
            </a:fld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492896"/>
            <a:ext cx="442912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1756508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함수와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전부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8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데코레이터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인스턴스메소드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00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클래스에서 구현된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찾을 경우 </a:t>
            </a:r>
            <a:r>
              <a:rPr lang="en-US" altLang="ko-KR" dirty="0" smtClean="0"/>
              <a:t>__get__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호출해서 확인하기에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내에 </a:t>
            </a:r>
            <a:r>
              <a:rPr lang="ko-KR" altLang="en-US" dirty="0" err="1" smtClean="0"/>
              <a:t>데코레이터로</a:t>
            </a:r>
            <a:r>
              <a:rPr lang="ko-KR" altLang="en-US" dirty="0" smtClean="0"/>
              <a:t> 사용하기 위해서는 반드시 지정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464</a:t>
            </a:fld>
            <a:endParaRPr lang="ko-KR" alt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4032448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284983"/>
            <a:ext cx="3829050" cy="310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038679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412776"/>
            <a:ext cx="808362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5.4 </a:t>
            </a:r>
            <a:r>
              <a:rPr lang="ko-KR" altLang="en-US" sz="6000" dirty="0" smtClean="0"/>
              <a:t> </a:t>
            </a:r>
            <a:r>
              <a:rPr lang="ko-KR" altLang="en-US" sz="6000" dirty="0" err="1" smtClean="0"/>
              <a:t>데코레이터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(decorator </a:t>
            </a:r>
            <a:r>
              <a:rPr lang="ko-KR" altLang="en-US" sz="6000" dirty="0" smtClean="0"/>
              <a:t>모듈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93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decorator module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72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decorator.decorator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이 모듈을 이용해서 </a:t>
            </a:r>
            <a:r>
              <a:rPr lang="en-US" altLang="ko-KR" dirty="0" smtClean="0"/>
              <a:t>decorator</a:t>
            </a:r>
            <a:r>
              <a:rPr lang="ko-KR" altLang="en-US" dirty="0" smtClean="0"/>
              <a:t>를 생성함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060" y="3581091"/>
            <a:ext cx="53625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98849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decorator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에러처리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Decorator </a:t>
            </a:r>
            <a:r>
              <a:rPr lang="ko-KR" altLang="en-US" dirty="0" smtClean="0"/>
              <a:t>모듈을 사용할 경우 </a:t>
            </a:r>
            <a:r>
              <a:rPr lang="en-US" altLang="ko-KR" dirty="0" smtClean="0"/>
              <a:t>decorator </a:t>
            </a:r>
            <a:r>
              <a:rPr lang="ko-KR" altLang="en-US" dirty="0" smtClean="0"/>
              <a:t>용에는 내부함수를 지정하면 오류 발생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428" y="3501008"/>
            <a:ext cx="5648325" cy="30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267925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decorator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정상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 함수에 </a:t>
            </a:r>
            <a:r>
              <a:rPr lang="en-US" altLang="ko-KR" dirty="0" smtClean="0"/>
              <a:t>@decorator</a:t>
            </a:r>
            <a:r>
              <a:rPr lang="ko-KR" altLang="en-US" dirty="0" smtClean="0"/>
              <a:t>를 지정하고 실행함수 위해 </a:t>
            </a:r>
            <a:r>
              <a:rPr lang="en-US" altLang="ko-KR" dirty="0" smtClean="0"/>
              <a:t>@</a:t>
            </a:r>
            <a:r>
              <a:rPr lang="ko-KR" altLang="en-US" dirty="0" smtClean="0"/>
              <a:t>외부함수로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178" y="3429000"/>
            <a:ext cx="478155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121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1.3 </a:t>
            </a:r>
            <a:r>
              <a:rPr lang="en-US" altLang="ko-KR" sz="6000" dirty="0" err="1" smtClean="0"/>
              <a:t>heapq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모</a:t>
            </a:r>
            <a:r>
              <a:rPr lang="ko-KR" altLang="en-US" sz="6000" dirty="0"/>
              <a:t>듈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5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처리 흐름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3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1. decorator </a:t>
            </a:r>
            <a:r>
              <a:rPr lang="ko-KR" altLang="en-US" dirty="0" smtClean="0"/>
              <a:t>함수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@decorator</a:t>
            </a:r>
            <a:r>
              <a:rPr lang="ko-KR" altLang="en-US" dirty="0" smtClean="0"/>
              <a:t>를 부여하고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실행함수와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부여하고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결과로 함수를 실행</a:t>
            </a:r>
            <a:endParaRPr lang="en-US" altLang="ko-KR" dirty="0" smtClean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149080"/>
            <a:ext cx="49815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062356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2.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정의 및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실행함수를 정의하고 </a:t>
            </a:r>
            <a:r>
              <a:rPr lang="en-US" altLang="ko-KR" dirty="0" smtClean="0"/>
              <a:t>@out</a:t>
            </a:r>
            <a:r>
              <a:rPr lang="ko-KR" altLang="en-US" dirty="0" smtClean="0"/>
              <a:t>로 다시 </a:t>
            </a:r>
            <a:r>
              <a:rPr lang="en-US" altLang="ko-KR" dirty="0" smtClean="0"/>
              <a:t>decorator</a:t>
            </a:r>
            <a:r>
              <a:rPr lang="ko-KR" altLang="en-US" dirty="0" smtClean="0"/>
              <a:t>를 처리하고 실행함수를 실행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581128"/>
            <a:ext cx="374332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645465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3. </a:t>
            </a:r>
            <a:r>
              <a:rPr lang="ko-KR" altLang="en-US" dirty="0" smtClean="0"/>
              <a:t>전체 예시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 함수에 </a:t>
            </a:r>
            <a:r>
              <a:rPr lang="en-US" altLang="ko-KR" dirty="0" smtClean="0"/>
              <a:t>@decorator</a:t>
            </a:r>
            <a:r>
              <a:rPr lang="ko-KR" altLang="en-US" dirty="0" smtClean="0"/>
              <a:t>를 지정하고 실행함수와 실행함수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전부 받은 후에 실행하고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 실행함수 위해 </a:t>
            </a:r>
            <a:r>
              <a:rPr lang="en-US" altLang="ko-KR" dirty="0" smtClean="0"/>
              <a:t>@</a:t>
            </a:r>
            <a:r>
              <a:rPr lang="ko-KR" altLang="en-US" dirty="0" smtClean="0"/>
              <a:t>외부함수로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052" y="3645024"/>
            <a:ext cx="50673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492174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전체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 함수에 </a:t>
            </a:r>
            <a:r>
              <a:rPr lang="en-US" altLang="ko-KR" dirty="0" smtClean="0"/>
              <a:t>@decorator</a:t>
            </a:r>
            <a:r>
              <a:rPr lang="ko-KR" altLang="en-US" dirty="0" smtClean="0"/>
              <a:t>를 지정하고 실행함수 위해 </a:t>
            </a:r>
            <a:r>
              <a:rPr lang="en-US" altLang="ko-KR" dirty="0" smtClean="0"/>
              <a:t>@</a:t>
            </a:r>
            <a:r>
              <a:rPr lang="ko-KR" altLang="en-US" dirty="0" smtClean="0"/>
              <a:t>외부함수로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171" y="3645024"/>
            <a:ext cx="46767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882741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1412776"/>
            <a:ext cx="8011616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9600" dirty="0"/>
              <a:t>6</a:t>
            </a:r>
            <a:r>
              <a:rPr lang="en-US" altLang="ko-KR" sz="9600" dirty="0" smtClean="0"/>
              <a:t>.Python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클래스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정보 숨기기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58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692696"/>
            <a:ext cx="8352928" cy="4670648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6.1 Information Hiding</a:t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smtClean="0"/>
              <a:t>변수 이용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9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단순 이름 변경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5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</a:t>
            </a:r>
            <a:r>
              <a:rPr lang="ko-KR" altLang="en-US" dirty="0" smtClean="0"/>
              <a:t>명칭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_</a:t>
            </a:r>
            <a:r>
              <a:rPr lang="ko-KR" altLang="en-US" dirty="0" smtClean="0"/>
              <a:t>명칭   </a:t>
            </a:r>
            <a:r>
              <a:rPr lang="en-US" altLang="ko-KR" dirty="0"/>
              <a:t>: protected</a:t>
            </a:r>
          </a:p>
          <a:p>
            <a:pPr marL="457200" lvl="1" indent="0" fontAlgn="base">
              <a:buNone/>
            </a:pPr>
            <a:r>
              <a:rPr lang="en-US" altLang="ko-KR" dirty="0"/>
              <a:t>                 (</a:t>
            </a:r>
            <a:r>
              <a:rPr lang="ko-KR" altLang="en-US" dirty="0"/>
              <a:t>클래스 및 하위 클래스에서만 사용권고</a:t>
            </a:r>
            <a:r>
              <a:rPr lang="en-US" altLang="ko-KR" dirty="0"/>
              <a:t>)</a:t>
            </a:r>
          </a:p>
          <a:p>
            <a:pPr marL="457200" lvl="1" indent="0" fontAlgn="base">
              <a:buNone/>
            </a:pPr>
            <a:r>
              <a:rPr lang="en-US" altLang="ko-KR" dirty="0"/>
              <a:t>            </a:t>
            </a:r>
            <a:r>
              <a:rPr lang="en-US" altLang="ko-KR" dirty="0" smtClean="0"/>
              <a:t>“</a:t>
            </a:r>
            <a:r>
              <a:rPr lang="en-US" altLang="ko-KR" dirty="0"/>
              <a:t>don’t touch this, unless you’re a subclass”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68960"/>
            <a:ext cx="643255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868422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Mangling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5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Heap queue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24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Binding variable : mangling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__</a:t>
            </a:r>
            <a:r>
              <a:rPr lang="ko-KR" altLang="en-US" dirty="0" err="1" smtClean="0"/>
              <a:t>변수명은</a:t>
            </a:r>
            <a:r>
              <a:rPr lang="ko-KR" altLang="en-US" dirty="0" smtClean="0"/>
              <a:t> 클래스에서 접근 시는 </a:t>
            </a:r>
            <a:r>
              <a:rPr lang="ko-KR" altLang="en-US" dirty="0" err="1" smtClean="0"/>
              <a:t>클래스명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변수명을</a:t>
            </a:r>
            <a:r>
              <a:rPr lang="ko-KR" altLang="en-US" dirty="0" smtClean="0"/>
              <a:t> 사용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Instance</a:t>
            </a:r>
            <a:r>
              <a:rPr lang="ko-KR" altLang="en-US" dirty="0" smtClean="0"/>
              <a:t>에서 접근 </a:t>
            </a:r>
            <a:r>
              <a:rPr lang="ko-KR" altLang="en-US" dirty="0" err="1" smtClean="0"/>
              <a:t>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mangling</a:t>
            </a:r>
            <a:r>
              <a:rPr lang="ko-KR" altLang="en-US" dirty="0" smtClean="0"/>
              <a:t>이 만들어 지므로 </a:t>
            </a:r>
            <a:r>
              <a:rPr lang="ko-KR" altLang="en-US" dirty="0" err="1" smtClean="0"/>
              <a:t>인스턴스명</a:t>
            </a:r>
            <a:r>
              <a:rPr lang="en-US" altLang="ko-KR" dirty="0" smtClean="0"/>
              <a:t>._</a:t>
            </a:r>
            <a:r>
              <a:rPr lang="ko-KR" altLang="en-US" dirty="0" err="1" smtClean="0"/>
              <a:t>클래스명</a:t>
            </a:r>
            <a:r>
              <a:rPr lang="en-US" altLang="ko-KR" dirty="0" smtClean="0"/>
              <a:t>__</a:t>
            </a:r>
            <a:r>
              <a:rPr lang="ko-KR" altLang="en-US" dirty="0" err="1" smtClean="0"/>
              <a:t>변수명으로</a:t>
            </a:r>
            <a:r>
              <a:rPr lang="ko-KR" altLang="en-US" dirty="0" smtClean="0"/>
              <a:t> 접근해야 함</a:t>
            </a:r>
            <a:endParaRPr lang="en-US" altLang="ko-KR" dirty="0" smtClean="0"/>
          </a:p>
        </p:txBody>
      </p:sp>
      <p:grpSp>
        <p:nvGrpSpPr>
          <p:cNvPr id="27" name="그룹 26"/>
          <p:cNvGrpSpPr/>
          <p:nvPr/>
        </p:nvGrpSpPr>
        <p:grpSpPr>
          <a:xfrm>
            <a:off x="819876" y="3140968"/>
            <a:ext cx="5552324" cy="2878989"/>
            <a:chOff x="819876" y="3140968"/>
            <a:chExt cx="6848468" cy="2878989"/>
          </a:xfrm>
        </p:grpSpPr>
        <p:sp>
          <p:nvSpPr>
            <p:cNvPr id="3" name="직사각형 2"/>
            <p:cNvSpPr/>
            <p:nvPr/>
          </p:nvSpPr>
          <p:spPr>
            <a:xfrm>
              <a:off x="819876" y="3140968"/>
              <a:ext cx="3312368" cy="14041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/>
                <a:t>class C() :</a:t>
              </a:r>
            </a:p>
            <a:p>
              <a:r>
                <a:rPr lang="en-US" altLang="ko-KR" sz="1000" b="1" dirty="0"/>
                <a:t>    __name = "class variable "</a:t>
              </a:r>
            </a:p>
            <a:p>
              <a:r>
                <a:rPr lang="en-US" altLang="ko-KR" sz="1000" b="1" dirty="0"/>
                <a:t>    </a:t>
              </a:r>
              <a:r>
                <a:rPr lang="en-US" altLang="ko-KR" sz="1000" b="1" dirty="0" err="1"/>
                <a:t>def</a:t>
              </a:r>
              <a:r>
                <a:rPr lang="en-US" altLang="ko-KR" sz="1000" b="1" dirty="0"/>
                <a:t> __</a:t>
              </a:r>
              <a:r>
                <a:rPr lang="en-US" altLang="ko-KR" sz="1000" b="1" dirty="0" err="1"/>
                <a:t>init</a:t>
              </a:r>
              <a:r>
                <a:rPr lang="en-US" altLang="ko-KR" sz="1000" b="1" dirty="0"/>
                <a:t>__(self) :</a:t>
              </a:r>
            </a:p>
            <a:p>
              <a:r>
                <a:rPr lang="en-US" altLang="ko-KR" sz="1000" b="1" dirty="0"/>
                <a:t>        self.name = </a:t>
              </a:r>
              <a:r>
                <a:rPr lang="en-US" altLang="ko-KR" sz="1000" b="1" dirty="0" err="1"/>
                <a:t>C.__</a:t>
              </a:r>
              <a:r>
                <a:rPr lang="en-US" altLang="ko-KR" sz="1000" b="1" dirty="0" err="1" smtClean="0"/>
                <a:t>name</a:t>
              </a:r>
              <a:endParaRPr lang="en-US" altLang="ko-KR" sz="1000" b="1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508104" y="3140968"/>
              <a:ext cx="2160240" cy="14041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/>
                <a:t>c = C()</a:t>
              </a:r>
            </a:p>
            <a:p>
              <a:endParaRPr lang="en-US" altLang="ko-KR" sz="1000" b="1" dirty="0"/>
            </a:p>
            <a:p>
              <a:r>
                <a:rPr lang="en-US" altLang="ko-KR" sz="1000" b="1" dirty="0"/>
                <a:t>print c.name </a:t>
              </a:r>
            </a:p>
            <a:p>
              <a:r>
                <a:rPr lang="en-US" altLang="ko-KR" sz="1000" b="1" dirty="0"/>
                <a:t>print </a:t>
              </a:r>
              <a:r>
                <a:rPr lang="en-US" altLang="ko-KR" sz="1000" b="1" dirty="0" err="1"/>
                <a:t>c.__name</a:t>
              </a:r>
              <a:endParaRPr lang="ko-KR" altLang="en-US" sz="1000" b="1" dirty="0"/>
            </a:p>
          </p:txBody>
        </p:sp>
        <p:cxnSp>
          <p:nvCxnSpPr>
            <p:cNvPr id="11" name="직선 화살표 연결선 10"/>
            <p:cNvCxnSpPr>
              <a:stCxn id="6" idx="1"/>
              <a:endCxn id="3" idx="3"/>
            </p:cNvCxnSpPr>
            <p:nvPr/>
          </p:nvCxnSpPr>
          <p:spPr>
            <a:xfrm flipH="1">
              <a:off x="4132244" y="3843046"/>
              <a:ext cx="137586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5508104" y="5057681"/>
              <a:ext cx="2160240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/>
                <a:t>{'name': 'class variable '}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36096" y="4761148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c.__</a:t>
              </a:r>
              <a:r>
                <a:rPr lang="en-US" altLang="ko-KR" sz="1200" dirty="0" err="1" smtClean="0"/>
                <a:t>dict</a:t>
              </a:r>
              <a:r>
                <a:rPr lang="en-US" altLang="ko-KR" sz="1200" dirty="0" smtClean="0"/>
                <a:t>__</a:t>
              </a:r>
              <a:endParaRPr lang="ko-KR" altLang="en-US" sz="1200" dirty="0"/>
            </a:p>
          </p:txBody>
        </p:sp>
        <p:cxnSp>
          <p:nvCxnSpPr>
            <p:cNvPr id="20" name="직선 화살표 연결선 19"/>
            <p:cNvCxnSpPr>
              <a:stCxn id="6" idx="2"/>
              <a:endCxn id="18" idx="0"/>
            </p:cNvCxnSpPr>
            <p:nvPr/>
          </p:nvCxnSpPr>
          <p:spPr>
            <a:xfrm>
              <a:off x="6588224" y="4545124"/>
              <a:ext cx="0" cy="51255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819876" y="5057681"/>
              <a:ext cx="3312368" cy="9622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/>
                <a:t>{'_</a:t>
              </a:r>
              <a:r>
                <a:rPr lang="en-US" altLang="ko-KR" sz="1000" b="1" dirty="0" err="1"/>
                <a:t>C__name</a:t>
              </a:r>
              <a:r>
                <a:rPr lang="en-US" altLang="ko-KR" sz="1000" b="1" dirty="0"/>
                <a:t>': 'class variable ', '__module__': '__main__', '__doc__': None, '__</a:t>
              </a:r>
              <a:r>
                <a:rPr lang="en-US" altLang="ko-KR" sz="1000" b="1" dirty="0" err="1"/>
                <a:t>init</a:t>
              </a:r>
              <a:r>
                <a:rPr lang="en-US" altLang="ko-KR" sz="1000" b="1" dirty="0"/>
                <a:t>__': &lt;function __</a:t>
              </a:r>
              <a:r>
                <a:rPr lang="en-US" altLang="ko-KR" sz="1000" b="1" dirty="0" err="1"/>
                <a:t>init</a:t>
              </a:r>
              <a:r>
                <a:rPr lang="en-US" altLang="ko-KR" sz="1000" b="1" dirty="0"/>
                <a:t>__ at 0x10577B30&gt;}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20078" y="4780682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C</a:t>
              </a:r>
              <a:r>
                <a:rPr lang="en-US" altLang="ko-KR" sz="1200" dirty="0" smtClean="0"/>
                <a:t>.__</a:t>
              </a:r>
              <a:r>
                <a:rPr lang="en-US" altLang="ko-KR" sz="1200" dirty="0" err="1" smtClean="0"/>
                <a:t>dict</a:t>
              </a:r>
              <a:r>
                <a:rPr lang="en-US" altLang="ko-KR" sz="1200" dirty="0" smtClean="0"/>
                <a:t>__</a:t>
              </a:r>
              <a:endParaRPr lang="ko-KR" altLang="en-US" sz="1200" dirty="0"/>
            </a:p>
          </p:txBody>
        </p:sp>
        <p:cxnSp>
          <p:nvCxnSpPr>
            <p:cNvPr id="26" name="직선 화살표 연결선 25"/>
            <p:cNvCxnSpPr>
              <a:stCxn id="3" idx="2"/>
              <a:endCxn id="15" idx="0"/>
            </p:cNvCxnSpPr>
            <p:nvPr/>
          </p:nvCxnSpPr>
          <p:spPr>
            <a:xfrm>
              <a:off x="2476060" y="4545124"/>
              <a:ext cx="0" cy="51255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660232" y="3566047"/>
            <a:ext cx="22677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#</a:t>
            </a:r>
            <a:r>
              <a:rPr lang="ko-KR" altLang="en-US" sz="1000" dirty="0" smtClean="0"/>
              <a:t>처리결과 </a:t>
            </a:r>
            <a:endParaRPr lang="en-US" altLang="ko-KR" sz="1000" dirty="0" smtClean="0"/>
          </a:p>
          <a:p>
            <a:r>
              <a:rPr lang="en-US" altLang="ko-KR" sz="1000" dirty="0" smtClean="0"/>
              <a:t>C </a:t>
            </a:r>
            <a:r>
              <a:rPr lang="en-US" altLang="ko-KR" sz="1000" dirty="0"/>
              <a:t>instance has no attribute '__</a:t>
            </a:r>
            <a:r>
              <a:rPr lang="en-US" altLang="ko-KR" sz="1000" dirty="0" smtClean="0"/>
              <a:t>name‘</a:t>
            </a:r>
          </a:p>
          <a:p>
            <a:endParaRPr lang="en-US" altLang="ko-KR" sz="1000" dirty="0"/>
          </a:p>
          <a:p>
            <a:r>
              <a:rPr lang="en-US" altLang="ko-KR" sz="1000" dirty="0" smtClean="0"/>
              <a:t>#</a:t>
            </a:r>
            <a:r>
              <a:rPr lang="ko-KR" altLang="en-US" sz="1000" dirty="0" err="1" smtClean="0"/>
              <a:t>인스턴스에서</a:t>
            </a:r>
            <a:r>
              <a:rPr lang="ko-KR" altLang="en-US" sz="1000" dirty="0" smtClean="0"/>
              <a:t> 호출할 경우 </a:t>
            </a:r>
            <a:r>
              <a:rPr lang="en-US" altLang="ko-KR" sz="1000" dirty="0" smtClean="0"/>
              <a:t>mangling </a:t>
            </a:r>
            <a:r>
              <a:rPr lang="ko-KR" altLang="en-US" sz="1000" dirty="0" smtClean="0"/>
              <a:t>기준에 따라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인스턴스명</a:t>
            </a:r>
            <a:r>
              <a:rPr lang="en-US" altLang="ko-KR" sz="1000" dirty="0" smtClean="0"/>
              <a:t>._</a:t>
            </a:r>
            <a:r>
              <a:rPr lang="ko-KR" altLang="en-US" sz="1000" dirty="0" err="1" smtClean="0"/>
              <a:t>클래스명</a:t>
            </a:r>
            <a:r>
              <a:rPr lang="en-US" altLang="ko-KR" sz="1000" dirty="0" smtClean="0"/>
              <a:t>__</a:t>
            </a:r>
            <a:r>
              <a:rPr lang="ko-KR" altLang="en-US" sz="1000" dirty="0" smtClean="0"/>
              <a:t>클래스변수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로</a:t>
            </a:r>
            <a:r>
              <a:rPr lang="ko-KR" altLang="en-US" sz="1000" dirty="0" smtClean="0"/>
              <a:t> 접근해야 함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b="1" dirty="0"/>
              <a:t>print </a:t>
            </a:r>
            <a:r>
              <a:rPr lang="en-US" altLang="ko-KR" sz="1000" b="1" dirty="0" err="1"/>
              <a:t>c.__</a:t>
            </a:r>
            <a:r>
              <a:rPr lang="en-US" altLang="ko-KR" sz="1000" b="1" dirty="0" err="1" smtClean="0"/>
              <a:t>name</a:t>
            </a:r>
            <a:r>
              <a:rPr lang="en-US" altLang="ko-KR" sz="1000" b="1" dirty="0" smtClean="0"/>
              <a:t>  </a:t>
            </a:r>
            <a:r>
              <a:rPr lang="en-US" altLang="ko-KR" sz="1000" b="1" dirty="0" smtClean="0">
                <a:sym typeface="Wingdings" panose="05000000000000000000" pitchFamily="2" charset="2"/>
              </a:rPr>
              <a:t> </a:t>
            </a:r>
            <a:endParaRPr lang="ko-KR" altLang="en-US" sz="1000" b="1" dirty="0"/>
          </a:p>
          <a:p>
            <a:r>
              <a:rPr lang="en-US" altLang="ko-KR" sz="1000" dirty="0" smtClean="0"/>
              <a:t>print </a:t>
            </a:r>
            <a:r>
              <a:rPr lang="en-US" altLang="ko-KR" sz="1000" dirty="0" err="1"/>
              <a:t>c._C__</a:t>
            </a:r>
            <a:r>
              <a:rPr lang="en-US" altLang="ko-KR" sz="1000" dirty="0" err="1" smtClean="0"/>
              <a:t>name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로 수정하면 정상 처리됨</a:t>
            </a:r>
            <a:endParaRPr lang="en-US" altLang="ko-KR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__</a:t>
            </a:r>
            <a:r>
              <a:rPr lang="ko-KR" altLang="en-US" dirty="0"/>
              <a:t>명칭 </a:t>
            </a:r>
            <a:r>
              <a:rPr lang="en-US" altLang="ko-KR" dirty="0"/>
              <a:t>:mangling </a:t>
            </a:r>
            <a:r>
              <a:rPr lang="ko-KR" altLang="en-US" dirty="0" smtClean="0"/>
              <a:t>속</a:t>
            </a:r>
            <a:r>
              <a:rPr lang="ko-KR" altLang="en-US" dirty="0"/>
              <a:t>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__</a:t>
            </a:r>
            <a:r>
              <a:rPr lang="ko-KR" altLang="en-US" sz="2800" dirty="0" smtClean="0"/>
              <a:t>명칭을 사용하면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나 </a:t>
            </a:r>
            <a:r>
              <a:rPr lang="en-US" altLang="ko-KR" sz="2800" dirty="0" smtClean="0"/>
              <a:t>instance</a:t>
            </a:r>
            <a:r>
              <a:rPr lang="ko-KR" altLang="en-US" sz="2800" dirty="0" smtClean="0"/>
              <a:t>이 이름이 전부  </a:t>
            </a:r>
            <a:r>
              <a:rPr lang="en-US" altLang="ko-KR" sz="2800" dirty="0" smtClean="0"/>
              <a:t>_class</a:t>
            </a:r>
            <a:r>
              <a:rPr lang="ko-KR" altLang="en-US" sz="2800" dirty="0" smtClean="0"/>
              <a:t>명</a:t>
            </a:r>
            <a:r>
              <a:rPr lang="en-US" altLang="ko-KR" sz="2800" dirty="0" smtClean="0"/>
              <a:t>__</a:t>
            </a:r>
            <a:r>
              <a:rPr lang="ko-KR" altLang="en-US" sz="2800" dirty="0" err="1" smtClean="0"/>
              <a:t>속성명으로</a:t>
            </a:r>
            <a:r>
              <a:rPr lang="ko-KR" altLang="en-US" sz="2800" dirty="0" smtClean="0"/>
              <a:t> 내부 관리 </a:t>
            </a:r>
            <a:endParaRPr lang="en-US" altLang="ko-KR" sz="280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861048"/>
            <a:ext cx="32956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178585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Mangling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45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ko-KR" altLang="en-US" dirty="0" smtClean="0"/>
              <a:t>명칭 </a:t>
            </a:r>
            <a:r>
              <a:rPr lang="en-US" altLang="ko-KR" dirty="0" smtClean="0"/>
              <a:t>:mangling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__</a:t>
            </a:r>
            <a:r>
              <a:rPr lang="ko-KR" altLang="en-US" sz="2800" dirty="0" smtClean="0"/>
              <a:t>명칭을 사용할 경우 실제 이름이 변경되어 정의된 명칭과 다르게 저장되는 규칙</a:t>
            </a:r>
            <a:endParaRPr lang="en-US" altLang="ko-KR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6"/>
            <a:ext cx="6336704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211105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오버라이드</a:t>
            </a:r>
            <a:r>
              <a:rPr lang="ko-KR" altLang="en-US" dirty="0" smtClean="0"/>
              <a:t> 안됨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967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__</a:t>
            </a:r>
            <a:r>
              <a:rPr lang="ko-KR" altLang="en-US" sz="2800" dirty="0" smtClean="0"/>
              <a:t>명칭을 사용할 경우 </a:t>
            </a:r>
            <a:r>
              <a:rPr lang="en-US" altLang="ko-KR" sz="2800" dirty="0" smtClean="0"/>
              <a:t>_class</a:t>
            </a:r>
            <a:r>
              <a:rPr lang="ko-KR" altLang="en-US" sz="2800" dirty="0" smtClean="0"/>
              <a:t>명</a:t>
            </a:r>
            <a:r>
              <a:rPr lang="en-US" altLang="ko-KR" sz="2800" dirty="0" smtClean="0"/>
              <a:t>__</a:t>
            </a:r>
            <a:r>
              <a:rPr lang="ko-KR" altLang="en-US" sz="2800" dirty="0" smtClean="0"/>
              <a:t>명칭으로 변경되므로 실제 </a:t>
            </a:r>
            <a:r>
              <a:rPr lang="ko-KR" altLang="en-US" sz="2800" dirty="0" err="1" smtClean="0"/>
              <a:t>호출시에도</a:t>
            </a:r>
            <a:r>
              <a:rPr lang="ko-KR" altLang="en-US" sz="2800" dirty="0" smtClean="0"/>
              <a:t> 이 명칭을 사용해야 호출 됨 </a:t>
            </a:r>
            <a:endParaRPr lang="en-US" altLang="ko-KR" sz="28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872" y="3068960"/>
            <a:ext cx="4057650" cy="364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05818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764704"/>
            <a:ext cx="7939608" cy="4598640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6.2 Information Hiding</a:t>
            </a:r>
            <a:br>
              <a:rPr lang="en-US" altLang="ko-KR" sz="6000" dirty="0" smtClean="0"/>
            </a:br>
            <a:r>
              <a:rPr lang="en-US" altLang="ko-KR" sz="6000" dirty="0" smtClean="0"/>
              <a:t>-property </a:t>
            </a:r>
            <a:br>
              <a:rPr lang="en-US" altLang="ko-KR" sz="6000" dirty="0" smtClean="0"/>
            </a:br>
            <a:r>
              <a:rPr lang="ko-KR" altLang="en-US" sz="6000" dirty="0" err="1" smtClean="0"/>
              <a:t>테코레이터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80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35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Property class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Property</a:t>
            </a:r>
            <a:r>
              <a:rPr lang="ko-KR" altLang="en-US" dirty="0" smtClean="0"/>
              <a:t>는 하나의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이고 이를 </a:t>
            </a:r>
            <a:r>
              <a:rPr lang="ko-KR" altLang="en-US" dirty="0" err="1" smtClean="0"/>
              <a:t>데코레이터나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처리해서 사용</a:t>
            </a:r>
            <a:endParaRPr lang="en-US" altLang="ko-KR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52936"/>
            <a:ext cx="5981700" cy="359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962318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Property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함수를 이용해서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객체의 변수 명과 동일하도록 처리 </a:t>
            </a:r>
            <a:endParaRPr lang="en-US" altLang="ko-KR" dirty="0"/>
          </a:p>
        </p:txBody>
      </p:sp>
      <p:sp>
        <p:nvSpPr>
          <p:cNvPr id="21" name="직사각형 20"/>
          <p:cNvSpPr/>
          <p:nvPr/>
        </p:nvSpPr>
        <p:spPr>
          <a:xfrm>
            <a:off x="3059832" y="4082755"/>
            <a:ext cx="2088232" cy="64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Class P</a:t>
            </a:r>
          </a:p>
          <a:p>
            <a:pPr algn="ctr"/>
            <a:r>
              <a:rPr lang="en-US" altLang="ko-KR" sz="1400" dirty="0" smtClean="0"/>
              <a:t>-property </a:t>
            </a:r>
            <a:r>
              <a:rPr lang="ko-KR" altLang="en-US" sz="1400" dirty="0" smtClean="0"/>
              <a:t>함수정의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6156176" y="4070381"/>
            <a:ext cx="2088232" cy="64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 p1</a:t>
            </a:r>
          </a:p>
          <a:p>
            <a:pPr algn="ctr"/>
            <a:r>
              <a:rPr lang="en-US" altLang="ko-KR" sz="1400" dirty="0" smtClean="0"/>
              <a:t>{‘_x’: }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3059832" y="5127443"/>
            <a:ext cx="2088232" cy="720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Class P </a:t>
            </a:r>
            <a:r>
              <a:rPr lang="ko-KR" altLang="en-US" sz="1400" dirty="0" err="1" smtClean="0"/>
              <a:t>인스턴스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x </a:t>
            </a:r>
            <a:endParaRPr lang="ko-KR" altLang="en-US" sz="1400" dirty="0"/>
          </a:p>
        </p:txBody>
      </p:sp>
      <p:cxnSp>
        <p:nvCxnSpPr>
          <p:cNvPr id="28" name="직선 화살표 연결선 27"/>
          <p:cNvCxnSpPr>
            <a:stCxn id="21" idx="2"/>
            <a:endCxn id="27" idx="0"/>
          </p:cNvCxnSpPr>
          <p:nvPr/>
        </p:nvCxnSpPr>
        <p:spPr>
          <a:xfrm>
            <a:off x="4103948" y="4725901"/>
            <a:ext cx="0" cy="4015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75856" y="4799891"/>
            <a:ext cx="720080" cy="275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cxnSp>
        <p:nvCxnSpPr>
          <p:cNvPr id="30" name="직선 화살표 연결선 29"/>
          <p:cNvCxnSpPr>
            <a:stCxn id="21" idx="3"/>
            <a:endCxn id="25" idx="1"/>
          </p:cNvCxnSpPr>
          <p:nvPr/>
        </p:nvCxnSpPr>
        <p:spPr>
          <a:xfrm flipV="1">
            <a:off x="5148064" y="4391954"/>
            <a:ext cx="1008112" cy="12374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732240" y="4378615"/>
            <a:ext cx="936104" cy="29781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33" name="꺾인 연결선 32"/>
          <p:cNvCxnSpPr>
            <a:stCxn id="32" idx="2"/>
            <a:endCxn id="27" idx="3"/>
          </p:cNvCxnSpPr>
          <p:nvPr/>
        </p:nvCxnSpPr>
        <p:spPr>
          <a:xfrm rot="5400000">
            <a:off x="5768473" y="4056018"/>
            <a:ext cx="811411" cy="2052228"/>
          </a:xfrm>
          <a:prstGeom prst="bentConnector2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508104" y="5848232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결과 처리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323528" y="4086406"/>
            <a:ext cx="2088232" cy="64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 </a:t>
            </a:r>
            <a:r>
              <a:rPr lang="en-US" altLang="ko-KR" sz="1400" dirty="0"/>
              <a:t>p</a:t>
            </a:r>
            <a:r>
              <a:rPr lang="en-US" altLang="ko-KR" sz="1400" dirty="0" smtClean="0"/>
              <a:t>roperty </a:t>
            </a:r>
            <a:r>
              <a:rPr lang="ko-KR" altLang="en-US" sz="1400" dirty="0" smtClean="0"/>
              <a:t>함수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172405" y="3501008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검색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갱신</a:t>
            </a:r>
            <a:r>
              <a:rPr lang="en-US" altLang="ko-KR" sz="1200" dirty="0" smtClean="0"/>
              <a:t>/</a:t>
            </a:r>
          </a:p>
          <a:p>
            <a:r>
              <a:rPr lang="ko-KR" altLang="en-US" sz="1200" dirty="0" smtClean="0"/>
              <a:t>삭</a:t>
            </a:r>
            <a:r>
              <a:rPr lang="ko-KR" altLang="en-US" sz="1200" dirty="0"/>
              <a:t>제</a:t>
            </a:r>
          </a:p>
        </p:txBody>
      </p:sp>
      <p:cxnSp>
        <p:nvCxnSpPr>
          <p:cNvPr id="7" name="직선 화살표 연결선 6"/>
          <p:cNvCxnSpPr>
            <a:stCxn id="21" idx="1"/>
            <a:endCxn id="36" idx="3"/>
          </p:cNvCxnSpPr>
          <p:nvPr/>
        </p:nvCxnSpPr>
        <p:spPr>
          <a:xfrm flipH="1">
            <a:off x="2411760" y="4404328"/>
            <a:ext cx="648072" cy="3651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226449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property class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54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heap queue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heapq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모듈 내의 </a:t>
            </a:r>
            <a:r>
              <a:rPr lang="en-US" altLang="ko-KR" sz="2800" dirty="0" smtClean="0"/>
              <a:t>function</a:t>
            </a:r>
            <a:r>
              <a:rPr lang="ko-KR" altLang="en-US" sz="2800" dirty="0" smtClean="0"/>
              <a:t>들이면 </a:t>
            </a:r>
            <a:r>
              <a:rPr lang="en-US" altLang="ko-KR" sz="2800" dirty="0" err="1" smtClean="0"/>
              <a:t>heapify</a:t>
            </a:r>
            <a:r>
              <a:rPr lang="ko-KR" altLang="en-US" sz="2800" dirty="0" smtClean="0"/>
              <a:t>함수는 </a:t>
            </a:r>
            <a:r>
              <a:rPr lang="en-US" altLang="ko-KR" sz="2800" dirty="0" smtClean="0"/>
              <a:t>list</a:t>
            </a:r>
            <a:r>
              <a:rPr lang="ko-KR" altLang="en-US" sz="2800" dirty="0" smtClean="0"/>
              <a:t>를 알고리즘에 따라 </a:t>
            </a:r>
            <a:r>
              <a:rPr lang="en-US" altLang="ko-KR" sz="2800" dirty="0" smtClean="0"/>
              <a:t>heap </a:t>
            </a:r>
            <a:r>
              <a:rPr lang="ko-KR" altLang="en-US" sz="2800" dirty="0" smtClean="0"/>
              <a:t>처리한 결과를 저장</a:t>
            </a:r>
            <a:r>
              <a:rPr lang="en-US" altLang="ko-KR" sz="2800" dirty="0" smtClean="0"/>
              <a:t>(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자리에는 제일 작은 값이 온다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  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429000"/>
            <a:ext cx="26193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667125"/>
            <a:ext cx="25527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2389363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Property- </a:t>
            </a:r>
            <a:r>
              <a:rPr lang="en-US" altLang="ko-KR" sz="3600" dirty="0" smtClean="0"/>
              <a:t>property </a:t>
            </a:r>
            <a:r>
              <a:rPr lang="ko-KR" altLang="en-US" sz="3600" dirty="0" smtClean="0"/>
              <a:t>함수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0871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객체의 변수 접근을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제약하기 위해서는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객체로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객체의 변수를 </a:t>
            </a:r>
            <a:r>
              <a:rPr lang="en-US" altLang="ko-KR" dirty="0" smtClean="0"/>
              <a:t>Wrapping </a:t>
            </a:r>
            <a:r>
              <a:rPr lang="ko-KR" altLang="en-US" dirty="0" smtClean="0"/>
              <a:t>해야 함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property(</a:t>
            </a:r>
            <a:r>
              <a:rPr lang="en-US" altLang="ko-KR" dirty="0" err="1"/>
              <a:t>fget</a:t>
            </a:r>
            <a:r>
              <a:rPr lang="en-US" altLang="ko-KR" dirty="0"/>
              <a:t>=None, </a:t>
            </a:r>
            <a:r>
              <a:rPr lang="en-US" altLang="ko-KR" dirty="0" err="1"/>
              <a:t>fset</a:t>
            </a:r>
            <a:r>
              <a:rPr lang="en-US" altLang="ko-KR" dirty="0"/>
              <a:t>=None, </a:t>
            </a:r>
            <a:r>
              <a:rPr lang="en-US" altLang="ko-KR" dirty="0" err="1"/>
              <a:t>fdel</a:t>
            </a:r>
            <a:r>
              <a:rPr lang="en-US" altLang="ko-KR" dirty="0"/>
              <a:t>=None, doc=None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852936"/>
            <a:ext cx="3495675" cy="376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27884"/>
            <a:ext cx="3456384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84876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property decorator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63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12976"/>
            <a:ext cx="3486150" cy="33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Property : decorator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 smtClean="0"/>
              <a:t>get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해당하는 곳에</a:t>
            </a:r>
            <a:r>
              <a:rPr lang="en-US" altLang="ko-KR" dirty="0" smtClean="0"/>
              <a:t>@property,  set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@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.setter, del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@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deleter</a:t>
            </a:r>
            <a:r>
              <a:rPr lang="ko-KR" altLang="en-US" dirty="0" smtClean="0"/>
              <a:t>로 표시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652120" y="4618147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Getter, setter, </a:t>
            </a:r>
            <a:r>
              <a:rPr lang="en-US" altLang="ko-KR" dirty="0" err="1" smtClean="0"/>
              <a:t>deleter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정의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416224" y="3501008"/>
            <a:ext cx="3500536" cy="18002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3"/>
            <a:endCxn id="6" idx="1"/>
          </p:cNvCxnSpPr>
          <p:nvPr/>
        </p:nvCxnSpPr>
        <p:spPr>
          <a:xfrm>
            <a:off x="4916760" y="4401109"/>
            <a:ext cx="735360" cy="6787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80112" y="3284984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인스턴스</a:t>
            </a:r>
            <a:r>
              <a:rPr lang="ko-KR" altLang="en-US" dirty="0"/>
              <a:t> </a:t>
            </a:r>
            <a:r>
              <a:rPr lang="ko-KR" altLang="en-US" dirty="0" err="1" smtClean="0"/>
              <a:t>변수명에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_/__</a:t>
            </a:r>
            <a:r>
              <a:rPr lang="ko-KR" altLang="en-US" dirty="0" smtClean="0"/>
              <a:t>로 처리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endCxn id="11" idx="1"/>
          </p:cNvCxnSpPr>
          <p:nvPr/>
        </p:nvCxnSpPr>
        <p:spPr>
          <a:xfrm flipV="1">
            <a:off x="4916760" y="3608150"/>
            <a:ext cx="663352" cy="7929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053017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중복 피하기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87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Property </a:t>
            </a:r>
            <a:r>
              <a:rPr lang="ko-KR" altLang="en-US" dirty="0" smtClean="0"/>
              <a:t>중복 피하기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별도에 함수에 </a:t>
            </a:r>
            <a:r>
              <a:rPr lang="en-US" altLang="ko-KR" dirty="0" smtClean="0"/>
              <a:t>property</a:t>
            </a:r>
            <a:r>
              <a:rPr lang="ko-KR" altLang="en-US" dirty="0" smtClean="0"/>
              <a:t>를 정의하고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변수에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객체를 전달해서 처리함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494</a:t>
            </a:fld>
            <a:endParaRPr lang="ko-KR" altLang="en-US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2996952"/>
            <a:ext cx="5314950" cy="345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124518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8227640" cy="4310608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6.3 Information Hiding</a:t>
            </a:r>
            <a:br>
              <a:rPr lang="en-US" altLang="ko-KR" sz="6000" dirty="0" smtClean="0"/>
            </a:br>
            <a:r>
              <a:rPr lang="en-US" altLang="ko-KR" sz="6000" dirty="0" smtClean="0"/>
              <a:t>-descriptor</a:t>
            </a:r>
            <a:br>
              <a:rPr lang="en-US" altLang="ko-KR" sz="6000" dirty="0" smtClean="0"/>
            </a:br>
            <a:r>
              <a:rPr lang="ko-KR" altLang="en-US" sz="6000" dirty="0" smtClean="0"/>
              <a:t>클래스 이용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9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 protocol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</a:t>
            </a:r>
            <a:r>
              <a:rPr lang="ko-KR" altLang="en-US" dirty="0" smtClean="0"/>
              <a:t>란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__get__, __set__, __delete__ 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descriptor protocol</a:t>
            </a:r>
            <a:r>
              <a:rPr lang="ko-KR" altLang="en-US" dirty="0" smtClean="0"/>
              <a:t>를 정의해서 객체를 접근하게 처리하는 방식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475656" y="3291880"/>
            <a:ext cx="2880320" cy="22322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Class A() 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name = </a:t>
            </a:r>
            <a:r>
              <a:rPr lang="en-US" altLang="ko-KR" dirty="0" err="1" smtClean="0">
                <a:solidFill>
                  <a:schemeClr val="tx1"/>
                </a:solidFill>
              </a:rPr>
              <a:t>desciptor</a:t>
            </a:r>
            <a:r>
              <a:rPr lang="en-US" altLang="ko-KR" dirty="0" smtClean="0">
                <a:solidFill>
                  <a:schemeClr val="tx1"/>
                </a:solidFill>
              </a:rPr>
              <a:t>(…)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92080" y="3284984"/>
            <a:ext cx="2880320" cy="22322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Class </a:t>
            </a:r>
            <a:r>
              <a:rPr lang="en-US" altLang="ko-KR" dirty="0" err="1" smtClean="0">
                <a:solidFill>
                  <a:schemeClr val="tx1"/>
                </a:solidFill>
              </a:rPr>
              <a:t>desciptor</a:t>
            </a:r>
            <a:r>
              <a:rPr lang="en-US" altLang="ko-KR" dirty="0" smtClean="0">
                <a:solidFill>
                  <a:schemeClr val="tx1"/>
                </a:solidFill>
              </a:rPr>
              <a:t>() 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__</a:t>
            </a:r>
            <a:r>
              <a:rPr lang="en-US" altLang="ko-KR" dirty="0" err="1" smtClean="0">
                <a:solidFill>
                  <a:schemeClr val="tx1"/>
                </a:solidFill>
              </a:rPr>
              <a:t>init</a:t>
            </a:r>
            <a:r>
              <a:rPr lang="en-US" altLang="ko-KR" dirty="0" smtClean="0">
                <a:solidFill>
                  <a:schemeClr val="tx1"/>
                </a:solidFill>
              </a:rPr>
              <a:t>__(…)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__get__(…)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__set__(…)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__delete__(…)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99792" y="4401108"/>
            <a:ext cx="1800200" cy="4029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19" idx="1"/>
          </p:cNvCxnSpPr>
          <p:nvPr/>
        </p:nvCxnSpPr>
        <p:spPr>
          <a:xfrm flipH="1">
            <a:off x="4499992" y="4401108"/>
            <a:ext cx="792088" cy="2014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23728" y="5653534"/>
            <a:ext cx="4032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smtClean="0"/>
              <a:t>name </a:t>
            </a:r>
            <a:r>
              <a:rPr lang="ko-KR" altLang="en-US" sz="1400" dirty="0" smtClean="0"/>
              <a:t>속성 </a:t>
            </a:r>
            <a:r>
              <a:rPr lang="ko-KR" altLang="en-US" sz="1400" dirty="0" err="1" smtClean="0"/>
              <a:t>접근시</a:t>
            </a:r>
            <a:r>
              <a:rPr lang="ko-KR" altLang="en-US" sz="1400" dirty="0" smtClean="0"/>
              <a:t> 실제 </a:t>
            </a:r>
            <a:r>
              <a:rPr lang="en-US" altLang="ko-KR" sz="1400" dirty="0" err="1" smtClean="0"/>
              <a:t>desciptor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내의 </a:t>
            </a:r>
            <a:r>
              <a:rPr lang="en-US" altLang="ko-KR" sz="1400" dirty="0" smtClean="0"/>
              <a:t>__get__/__set__/__delete__ </a:t>
            </a:r>
            <a:r>
              <a:rPr lang="ko-KR" altLang="en-US" sz="1400" dirty="0" smtClean="0"/>
              <a:t>이 실행되어 처리됨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222179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 </a:t>
            </a:r>
            <a:r>
              <a:rPr lang="ko-KR" altLang="en-US" dirty="0" smtClean="0"/>
              <a:t>종</a:t>
            </a:r>
            <a:r>
              <a:rPr lang="ko-KR" altLang="en-US" dirty="0"/>
              <a:t>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421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Method descriptor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Data </a:t>
            </a:r>
            <a:r>
              <a:rPr lang="en-US" altLang="ko-KR" dirty="0" err="1" smtClean="0"/>
              <a:t>descripter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구분</a:t>
            </a:r>
            <a:endParaRPr lang="en-US" altLang="ko-KR" dirty="0" smtClean="0"/>
          </a:p>
          <a:p>
            <a:pPr marL="777240" lvl="1" indent="-457200">
              <a:buFont typeface="Wingdings" panose="05000000000000000000" pitchFamily="2" charset="2"/>
              <a:buChar char="§"/>
            </a:pPr>
            <a:r>
              <a:rPr lang="en-US" altLang="ko-KR" dirty="0" smtClean="0"/>
              <a:t>Method descriptor: </a:t>
            </a:r>
          </a:p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en-US" altLang="ko-KR" dirty="0" smtClean="0"/>
              <a:t>__get__(self, instance, owner) </a:t>
            </a:r>
          </a:p>
          <a:p>
            <a:pPr marL="777240" lvl="1" indent="-457200">
              <a:buFont typeface="Wingdings" panose="05000000000000000000" pitchFamily="2" charset="2"/>
              <a:buChar char="§"/>
            </a:pPr>
            <a:r>
              <a:rPr lang="en-US" altLang="ko-KR" dirty="0" smtClean="0"/>
              <a:t>Data descriptor: </a:t>
            </a:r>
          </a:p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__</a:t>
            </a:r>
            <a:r>
              <a:rPr lang="en-US" altLang="ko-KR" dirty="0"/>
              <a:t>get__(self, instance, owner) </a:t>
            </a:r>
            <a:r>
              <a:rPr lang="en-US" altLang="ko-KR" dirty="0" smtClean="0"/>
              <a:t> </a:t>
            </a:r>
          </a:p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__set__(</a:t>
            </a:r>
            <a:r>
              <a:rPr lang="en-US" altLang="ko-KR" dirty="0" err="1" smtClean="0"/>
              <a:t>self,instance</a:t>
            </a:r>
            <a:r>
              <a:rPr lang="en-US" altLang="ko-KR" dirty="0" smtClean="0"/>
              <a:t>, value),</a:t>
            </a:r>
          </a:p>
          <a:p>
            <a:pPr marL="320040" lvl="1" indent="0">
              <a:buNone/>
            </a:pPr>
            <a:r>
              <a:rPr lang="en-US" altLang="ko-KR" dirty="0" smtClean="0"/>
              <a:t>     __delete__(self, instance) 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130939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9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260648"/>
            <a:ext cx="8659688" cy="5606752"/>
          </a:xfrm>
        </p:spPr>
        <p:txBody>
          <a:bodyPr>
            <a:normAutofit/>
          </a:bodyPr>
          <a:lstStyle/>
          <a:p>
            <a:pPr algn="r"/>
            <a:r>
              <a:rPr lang="en-US" altLang="ko-KR" sz="5300" dirty="0" smtClean="0"/>
              <a:t/>
            </a:r>
            <a:br>
              <a:rPr lang="en-US" altLang="ko-KR" sz="5300" dirty="0" smtClean="0"/>
            </a:br>
            <a:r>
              <a:rPr lang="en-US" altLang="ko-KR" sz="5300" dirty="0" smtClean="0"/>
              <a:t>8.</a:t>
            </a:r>
            <a:r>
              <a:rPr lang="en-US" altLang="ko-KR" sz="5400" dirty="0"/>
              <a:t> </a:t>
            </a:r>
            <a:r>
              <a:rPr lang="en-US" altLang="ko-KR" sz="5400" dirty="0" smtClean="0"/>
              <a:t>Python</a:t>
            </a:r>
            <a:r>
              <a:rPr lang="ko-KR" altLang="en-US" sz="5400" dirty="0" smtClean="0"/>
              <a:t> 클래스</a:t>
            </a:r>
            <a:r>
              <a:rPr lang="en-US" altLang="ko-KR" sz="5400" dirty="0" smtClean="0"/>
              <a:t> </a:t>
            </a:r>
            <a:r>
              <a:rPr lang="ko-KR" altLang="en-US" sz="5400" dirty="0" smtClean="0"/>
              <a:t>추상화</a:t>
            </a:r>
            <a:r>
              <a:rPr lang="en-US" altLang="ko-KR" sz="5300" dirty="0" smtClean="0"/>
              <a:t> </a:t>
            </a:r>
            <a:br>
              <a:rPr lang="en-US" altLang="ko-KR" sz="5300" dirty="0" smtClean="0"/>
            </a:br>
            <a:r>
              <a:rPr lang="en-US" altLang="ko-KR" sz="5400" dirty="0" smtClean="0"/>
              <a:t>9. Python</a:t>
            </a:r>
            <a:r>
              <a:rPr lang="ko-KR" altLang="en-US" sz="5400" dirty="0" smtClean="0"/>
              <a:t> 클래스</a:t>
            </a:r>
            <a:r>
              <a:rPr lang="en-US" altLang="ko-KR" sz="5400" dirty="0"/>
              <a:t/>
            </a:r>
            <a:br>
              <a:rPr lang="en-US" altLang="ko-KR" sz="5400" dirty="0"/>
            </a:br>
            <a:r>
              <a:rPr lang="en-US" altLang="ko-KR" sz="5400" dirty="0"/>
              <a:t>Runtime </a:t>
            </a:r>
            <a:r>
              <a:rPr lang="ko-KR" altLang="en-US" sz="5400" dirty="0"/>
              <a:t>처리</a:t>
            </a:r>
            <a:r>
              <a:rPr lang="en-US" altLang="ko-KR" sz="5300" dirty="0" smtClean="0"/>
              <a:t> </a:t>
            </a:r>
            <a:br>
              <a:rPr lang="en-US" altLang="ko-KR" sz="5300" dirty="0" smtClean="0"/>
            </a:br>
            <a:r>
              <a:rPr lang="en-US" altLang="ko-KR" sz="5300" dirty="0" smtClean="0"/>
              <a:t>10. Exception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sz="2800" cap="all" dirty="0" smtClean="0">
                <a:solidFill>
                  <a:schemeClr val="tx2"/>
                </a:solidFill>
              </a:rPr>
              <a:t>목차</a:t>
            </a:r>
            <a:endParaRPr lang="ko-KR" altLang="en-US" sz="2800" cap="all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9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heappush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heappop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Heap queue </a:t>
            </a:r>
            <a:r>
              <a:rPr lang="ko-KR" altLang="en-US" sz="2800" dirty="0" smtClean="0"/>
              <a:t>처리시 </a:t>
            </a:r>
            <a:r>
              <a:rPr lang="en-US" altLang="ko-KR" sz="2800" dirty="0" smtClean="0"/>
              <a:t>tuple</a:t>
            </a:r>
            <a:r>
              <a:rPr lang="ko-KR" altLang="en-US" sz="2800" dirty="0" smtClean="0"/>
              <a:t>로 값을 처리시 우선순위에 맞도록  처리됨</a:t>
            </a:r>
            <a:endParaRPr lang="en-US" altLang="ko-KR" sz="2800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140968"/>
            <a:ext cx="64389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92197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Descriptor </a:t>
            </a:r>
            <a:r>
              <a:rPr lang="ko-KR" altLang="en-US" dirty="0" smtClean="0"/>
              <a:t>클래스를 이용해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객체의 변수 명으로 처리할 수 있도록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349642" y="3356992"/>
            <a:ext cx="6174686" cy="3044998"/>
            <a:chOff x="1349642" y="2564904"/>
            <a:chExt cx="6174686" cy="4042892"/>
          </a:xfrm>
        </p:grpSpPr>
        <p:sp>
          <p:nvSpPr>
            <p:cNvPr id="21" name="직사각형 20"/>
            <p:cNvSpPr/>
            <p:nvPr/>
          </p:nvSpPr>
          <p:spPr>
            <a:xfrm>
              <a:off x="1349642" y="3898258"/>
              <a:ext cx="2088232" cy="853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Class P</a:t>
              </a:r>
              <a:endParaRPr lang="ko-KR" altLang="en-US" sz="14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382090" y="3898258"/>
              <a:ext cx="2088232" cy="853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Instance p1</a:t>
              </a:r>
            </a:p>
            <a:p>
              <a:pPr algn="ctr"/>
              <a:r>
                <a:rPr lang="en-US" altLang="ko-KR" sz="1400" dirty="0" smtClean="0"/>
                <a:t>{‘_x’: }</a:t>
              </a:r>
              <a:endParaRPr lang="ko-KR" altLang="en-US" sz="14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349642" y="5285307"/>
              <a:ext cx="2088232" cy="9570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Descriptor </a:t>
              </a:r>
            </a:p>
            <a:p>
              <a:pPr algn="ctr"/>
              <a:r>
                <a:rPr lang="ko-KR" altLang="en-US" sz="1400" dirty="0" err="1" smtClean="0"/>
                <a:t>인스턴스</a:t>
              </a:r>
              <a:r>
                <a:rPr lang="ko-KR" altLang="en-US" sz="1400" dirty="0" smtClean="0"/>
                <a:t> 생성</a:t>
              </a:r>
              <a:endParaRPr lang="en-US" altLang="ko-KR" sz="1400" dirty="0" smtClean="0"/>
            </a:p>
            <a:p>
              <a:pPr algn="ctr"/>
              <a:r>
                <a:rPr lang="en-US" altLang="ko-KR" sz="1400" dirty="0" smtClean="0"/>
                <a:t>x </a:t>
              </a:r>
              <a:endParaRPr lang="ko-KR" altLang="en-US" sz="1400" dirty="0"/>
            </a:p>
          </p:txBody>
        </p:sp>
        <p:cxnSp>
          <p:nvCxnSpPr>
            <p:cNvPr id="28" name="직선 화살표 연결선 27"/>
            <p:cNvCxnSpPr>
              <a:stCxn id="21" idx="2"/>
              <a:endCxn id="27" idx="0"/>
            </p:cNvCxnSpPr>
            <p:nvPr/>
          </p:nvCxnSpPr>
          <p:spPr>
            <a:xfrm>
              <a:off x="2393758" y="4752173"/>
              <a:ext cx="0" cy="5331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501770" y="4850412"/>
              <a:ext cx="720080" cy="365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생성</a:t>
              </a:r>
              <a:endParaRPr lang="ko-KR" altLang="en-US" sz="1400" dirty="0"/>
            </a:p>
          </p:txBody>
        </p:sp>
        <p:cxnSp>
          <p:nvCxnSpPr>
            <p:cNvPr id="30" name="직선 화살표 연결선 29"/>
            <p:cNvCxnSpPr>
              <a:stCxn id="21" idx="3"/>
              <a:endCxn id="25" idx="1"/>
            </p:cNvCxnSpPr>
            <p:nvPr/>
          </p:nvCxnSpPr>
          <p:spPr>
            <a:xfrm>
              <a:off x="3437874" y="4325216"/>
              <a:ext cx="19442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581890" y="3955468"/>
              <a:ext cx="1656184" cy="365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/>
                <a:t>인스턴</a:t>
              </a:r>
              <a:r>
                <a:rPr lang="ko-KR" altLang="en-US" sz="1400" dirty="0" err="1"/>
                <a:t>스</a:t>
              </a:r>
              <a:r>
                <a:rPr lang="ko-KR" altLang="en-US" sz="1400" dirty="0" err="1" smtClean="0"/>
                <a:t>생성</a:t>
              </a:r>
              <a:endParaRPr lang="ko-KR" altLang="en-US" sz="14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958154" y="4291077"/>
              <a:ext cx="936104" cy="39541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cxnSp>
          <p:nvCxnSpPr>
            <p:cNvPr id="33" name="꺾인 연결선 32"/>
            <p:cNvCxnSpPr>
              <a:stCxn id="32" idx="2"/>
              <a:endCxn id="27" idx="3"/>
            </p:cNvCxnSpPr>
            <p:nvPr/>
          </p:nvCxnSpPr>
          <p:spPr>
            <a:xfrm rot="5400000">
              <a:off x="4393379" y="3730982"/>
              <a:ext cx="1077322" cy="2988332"/>
            </a:xfrm>
            <a:prstGeom prst="bentConnector2">
              <a:avLst/>
            </a:prstGeom>
            <a:ln>
              <a:solidFill>
                <a:srgbClr val="FF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663788" y="6242311"/>
              <a:ext cx="4806534" cy="365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 </a:t>
              </a:r>
              <a:r>
                <a:rPr lang="en-US" altLang="ko-KR" sz="1400" dirty="0" smtClean="0"/>
                <a:t>    class </a:t>
              </a:r>
              <a:r>
                <a:rPr lang="ko-KR" altLang="en-US" sz="1400" dirty="0" smtClean="0"/>
                <a:t>내 </a:t>
              </a:r>
              <a:r>
                <a:rPr lang="en-US" altLang="ko-KR" sz="1400" dirty="0" err="1" smtClean="0"/>
                <a:t>descripter</a:t>
              </a:r>
              <a:r>
                <a:rPr lang="en-US" altLang="ko-KR" sz="1400" dirty="0" smtClean="0"/>
                <a:t> </a:t>
              </a:r>
              <a:r>
                <a:rPr lang="ko-KR" altLang="en-US" sz="1400" dirty="0" err="1" smtClean="0"/>
                <a:t>인스턴스의</a:t>
              </a:r>
              <a:r>
                <a:rPr lang="ko-KR" altLang="en-US" sz="1400" dirty="0" smtClean="0"/>
                <a:t> </a:t>
              </a:r>
              <a:r>
                <a:rPr lang="ko-KR" altLang="en-US" sz="1400" dirty="0" err="1" smtClean="0"/>
                <a:t>메소드</a:t>
              </a:r>
              <a:r>
                <a:rPr lang="ko-KR" altLang="en-US" sz="1400" dirty="0" smtClean="0"/>
                <a:t> 호출하여 처리</a:t>
              </a:r>
              <a:endParaRPr lang="ko-KR" altLang="en-US" sz="14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436096" y="5234199"/>
              <a:ext cx="2088232" cy="853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Instance p1</a:t>
              </a:r>
            </a:p>
            <a:p>
              <a:r>
                <a:rPr lang="en-US" altLang="ko-KR" sz="1400" dirty="0"/>
                <a:t>p1</a:t>
              </a:r>
              <a:r>
                <a:rPr lang="en-US" altLang="ko-KR" sz="1400" dirty="0" smtClean="0"/>
                <a:t>._x </a:t>
              </a:r>
              <a:r>
                <a:rPr lang="ko-KR" altLang="en-US" sz="1400" dirty="0"/>
                <a:t>접근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349642" y="2564904"/>
              <a:ext cx="2088232" cy="853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Descriptor</a:t>
              </a:r>
              <a:endParaRPr lang="ko-KR" altLang="en-US" sz="1400" dirty="0"/>
            </a:p>
          </p:txBody>
        </p:sp>
        <p:cxnSp>
          <p:nvCxnSpPr>
            <p:cNvPr id="37" name="직선 화살표 연결선 36"/>
            <p:cNvCxnSpPr>
              <a:stCxn id="21" idx="0"/>
              <a:endCxn id="36" idx="2"/>
            </p:cNvCxnSpPr>
            <p:nvPr/>
          </p:nvCxnSpPr>
          <p:spPr>
            <a:xfrm flipV="1">
              <a:off x="2393758" y="3418819"/>
              <a:ext cx="0" cy="47943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375341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 </a:t>
            </a:r>
            <a:r>
              <a:rPr lang="ko-KR" altLang="en-US" dirty="0" smtClean="0"/>
              <a:t>처리 방식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6127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 smtClean="0"/>
              <a:t>Descriptor class</a:t>
            </a:r>
            <a:r>
              <a:rPr lang="ko-KR" altLang="en-US" dirty="0" smtClean="0"/>
              <a:t>를 생성하여 실제 구현 클래스 내부의 속성에 대한 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(no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)/getter/setter/</a:t>
            </a:r>
            <a:r>
              <a:rPr lang="en-US" altLang="ko-KR" dirty="0" err="1" smtClean="0"/>
              <a:t>deleter</a:t>
            </a:r>
            <a:r>
              <a:rPr lang="ko-KR" altLang="en-US" dirty="0" smtClean="0"/>
              <a:t>를 통제할 수 있도록 구조화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899592" y="4005064"/>
            <a:ext cx="2160240" cy="1177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Class </a:t>
            </a:r>
            <a:r>
              <a:rPr lang="en-US" altLang="ko-KR" sz="1200" dirty="0" err="1" smtClean="0"/>
              <a:t>Decriptor</a:t>
            </a:r>
            <a:r>
              <a:rPr lang="en-US" altLang="ko-KR" sz="1200" dirty="0" smtClean="0"/>
              <a:t>  :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__</a:t>
            </a:r>
            <a:r>
              <a:rPr lang="en-US" altLang="ko-KR" sz="1200" dirty="0" err="1" smtClean="0"/>
              <a:t>init</a:t>
            </a:r>
            <a:r>
              <a:rPr lang="en-US" altLang="ko-KR" sz="1200" dirty="0" smtClean="0"/>
              <a:t>__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__get__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__set__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__del__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3419872" y="4801600"/>
            <a:ext cx="2232248" cy="792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c</a:t>
            </a:r>
            <a:r>
              <a:rPr lang="en-US" altLang="ko-KR" sz="1200" dirty="0" smtClean="0"/>
              <a:t>lass Person() 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name= Descriptor()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6012160" y="5578704"/>
            <a:ext cx="2232248" cy="792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u</a:t>
            </a:r>
            <a:r>
              <a:rPr lang="en-US" altLang="ko-KR" sz="1200" dirty="0" smtClean="0"/>
              <a:t>ser = Person()</a:t>
            </a:r>
          </a:p>
          <a:p>
            <a:r>
              <a:rPr lang="en-US" altLang="ko-KR" sz="1200" dirty="0" smtClean="0"/>
              <a:t>User.name = ‘Dahl’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899592" y="3553271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Descriptor class </a:t>
            </a:r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347865" y="4166485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구현</a:t>
            </a:r>
            <a:r>
              <a:rPr lang="en-US" altLang="ko-KR" sz="1400" dirty="0" smtClean="0"/>
              <a:t> class </a:t>
            </a:r>
            <a:r>
              <a:rPr lang="ko-KR" altLang="en-US" sz="1400" dirty="0" err="1" smtClean="0"/>
              <a:t>정의시</a:t>
            </a:r>
            <a:r>
              <a:rPr lang="ko-KR" altLang="en-US" sz="1400" dirty="0" smtClean="0"/>
              <a:t> 속성에 </a:t>
            </a:r>
            <a:r>
              <a:rPr lang="ko-KR" altLang="en-US" sz="1400" dirty="0" err="1" smtClean="0"/>
              <a:t>대한인스턴스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940153" y="4812816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구현</a:t>
            </a:r>
            <a:r>
              <a:rPr lang="en-US" altLang="ko-KR" sz="1400" dirty="0" smtClean="0"/>
              <a:t>class</a:t>
            </a:r>
            <a:r>
              <a:rPr lang="ko-KR" altLang="en-US" sz="1400" dirty="0" smtClean="0"/>
              <a:t>에 대한 </a:t>
            </a:r>
            <a:r>
              <a:rPr lang="ko-KR" altLang="en-US" sz="1400" dirty="0" err="1" smtClean="0"/>
              <a:t>인스턴스</a:t>
            </a:r>
            <a:r>
              <a:rPr lang="ko-KR" altLang="en-US" sz="1400" dirty="0" smtClean="0"/>
              <a:t> 생성 및 </a:t>
            </a:r>
            <a:r>
              <a:rPr lang="ko-KR" altLang="en-US" sz="1400" dirty="0" err="1" smtClean="0"/>
              <a:t>인스턴스</a:t>
            </a:r>
            <a:r>
              <a:rPr lang="ko-KR" altLang="en-US" sz="1400" dirty="0" smtClean="0"/>
              <a:t> 속성에 값 </a:t>
            </a:r>
            <a:r>
              <a:rPr lang="ko-KR" altLang="en-US" sz="1400" dirty="0" err="1" smtClean="0"/>
              <a:t>세팅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815632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8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Descriptor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정</a:t>
            </a:r>
            <a:r>
              <a:rPr lang="ko-KR" altLang="en-US" dirty="0"/>
              <a:t>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Descriptor </a:t>
            </a:r>
            <a:r>
              <a:rPr lang="ko-KR" altLang="en-US" sz="2800" dirty="0" smtClean="0"/>
              <a:t>처리를 위해 별도의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를 정의 시에 추가해야 할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555776" y="2827890"/>
            <a:ext cx="4847021" cy="889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obj</a:t>
            </a:r>
            <a:r>
              <a:rPr lang="en-US" altLang="ko-KR" dirty="0" smtClean="0">
                <a:solidFill>
                  <a:schemeClr val="tx1"/>
                </a:solidFill>
              </a:rPr>
              <a:t>.__</a:t>
            </a:r>
            <a:r>
              <a:rPr lang="en-US" altLang="ko-KR" dirty="0">
                <a:solidFill>
                  <a:schemeClr val="tx1"/>
                </a:solidFill>
              </a:rPr>
              <a:t>get__(</a:t>
            </a:r>
            <a:r>
              <a:rPr lang="en-US" altLang="ko-KR" i="1" dirty="0">
                <a:solidFill>
                  <a:schemeClr val="tx1"/>
                </a:solidFill>
              </a:rPr>
              <a:t>self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instance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owner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55776" y="4052026"/>
            <a:ext cx="4847021" cy="889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obj</a:t>
            </a:r>
            <a:r>
              <a:rPr lang="en-US" altLang="ko-KR" dirty="0" smtClean="0">
                <a:solidFill>
                  <a:schemeClr val="tx1"/>
                </a:solidFill>
              </a:rPr>
              <a:t>.__</a:t>
            </a:r>
            <a:r>
              <a:rPr lang="en-US" altLang="ko-KR" dirty="0">
                <a:solidFill>
                  <a:schemeClr val="tx1"/>
                </a:solidFill>
              </a:rPr>
              <a:t>set__(</a:t>
            </a:r>
            <a:r>
              <a:rPr lang="en-US" altLang="ko-KR" i="1" dirty="0">
                <a:solidFill>
                  <a:schemeClr val="tx1"/>
                </a:solidFill>
              </a:rPr>
              <a:t>self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instance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 smtClean="0">
                <a:solidFill>
                  <a:schemeClr val="tx1"/>
                </a:solidFill>
              </a:rPr>
              <a:t>value)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55776" y="5276162"/>
            <a:ext cx="4847021" cy="889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obj</a:t>
            </a:r>
            <a:r>
              <a:rPr lang="en-US" altLang="ko-KR" dirty="0" smtClean="0">
                <a:solidFill>
                  <a:schemeClr val="tx1"/>
                </a:solidFill>
              </a:rPr>
              <a:t>.__</a:t>
            </a:r>
            <a:r>
              <a:rPr lang="en-US" altLang="ko-KR" dirty="0">
                <a:solidFill>
                  <a:schemeClr val="tx1"/>
                </a:solidFill>
              </a:rPr>
              <a:t>delete__(</a:t>
            </a:r>
            <a:r>
              <a:rPr lang="en-US" altLang="ko-KR" i="1" dirty="0">
                <a:solidFill>
                  <a:schemeClr val="tx1"/>
                </a:solidFill>
              </a:rPr>
              <a:t>self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instance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3040" y="30877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</a:t>
            </a:r>
            <a:r>
              <a:rPr lang="ko-KR" altLang="en-US" dirty="0"/>
              <a:t>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7624" y="431193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생성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3040" y="55360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소멸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9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08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별도의 </a:t>
            </a:r>
            <a:r>
              <a:rPr lang="en-US" altLang="ko-KR" dirty="0" smtClean="0"/>
              <a:t>descriptor </a:t>
            </a:r>
            <a:r>
              <a:rPr lang="ko-KR" altLang="en-US" dirty="0" smtClean="0"/>
              <a:t>와 실체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간의 실행환경을 연계하여 처리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4932040" y="3573016"/>
            <a:ext cx="38164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Self: </a:t>
            </a:r>
            <a:r>
              <a:rPr lang="en-US" altLang="ko-KR" sz="1600" dirty="0" err="1"/>
              <a:t>decriptor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인스턴스</a:t>
            </a:r>
            <a:endParaRPr lang="en-US" altLang="ko-KR" sz="1600" dirty="0"/>
          </a:p>
          <a:p>
            <a:r>
              <a:rPr lang="en-US" altLang="ko-KR" sz="1600" dirty="0"/>
              <a:t>Instance:  </a:t>
            </a:r>
            <a:r>
              <a:rPr lang="ko-KR" altLang="en-US" sz="1600" dirty="0"/>
              <a:t>실체 </a:t>
            </a:r>
            <a:r>
              <a:rPr lang="en-US" altLang="ko-KR" sz="1600" dirty="0"/>
              <a:t>class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인스턴스</a:t>
            </a:r>
            <a:endParaRPr lang="en-US" altLang="ko-KR" sz="1600" dirty="0"/>
          </a:p>
          <a:p>
            <a:r>
              <a:rPr lang="en-US" altLang="ko-KR" sz="1600" dirty="0"/>
              <a:t>Owner: </a:t>
            </a:r>
            <a:r>
              <a:rPr lang="ko-KR" altLang="en-US" sz="1600" dirty="0"/>
              <a:t>실체 </a:t>
            </a:r>
            <a:r>
              <a:rPr lang="en-US" altLang="ko-KR" sz="1600" dirty="0"/>
              <a:t>class</a:t>
            </a:r>
            <a:r>
              <a:rPr lang="ko-KR" altLang="en-US" sz="1600" dirty="0"/>
              <a:t>의 타입</a:t>
            </a:r>
            <a:endParaRPr lang="en-US" altLang="ko-KR" sz="1600" dirty="0"/>
          </a:p>
          <a:p>
            <a:r>
              <a:rPr lang="en-US" altLang="ko-KR" sz="1600" dirty="0"/>
              <a:t>Value : </a:t>
            </a:r>
            <a:r>
              <a:rPr lang="ko-KR" altLang="en-US" sz="1600" dirty="0"/>
              <a:t>실체 </a:t>
            </a:r>
            <a:r>
              <a:rPr lang="en-US" altLang="ko-KR" sz="1600" dirty="0"/>
              <a:t>class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인스턴스의</a:t>
            </a:r>
            <a:r>
              <a:rPr lang="ko-KR" altLang="en-US" sz="1600" dirty="0"/>
              <a:t> 변수에 할당되는 값</a:t>
            </a:r>
            <a:endParaRPr lang="en-US" altLang="ko-KR" sz="1600" dirty="0"/>
          </a:p>
          <a:p>
            <a:endParaRPr lang="ko-KR" altLang="en-US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06290"/>
            <a:ext cx="3000375" cy="20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982032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타입의 </a:t>
            </a:r>
            <a:r>
              <a:rPr lang="ko-KR" altLang="en-US" dirty="0" err="1" smtClean="0"/>
              <a:t>디스크립터</a:t>
            </a:r>
            <a:r>
              <a:rPr lang="ko-KR" altLang="en-US" dirty="0" smtClean="0"/>
              <a:t>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52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.__add__ : descriptor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08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내의 </a:t>
            </a:r>
            <a:r>
              <a:rPr lang="en-US" altLang="ko-KR" dirty="0" smtClean="0"/>
              <a:t>__add__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descriptor</a:t>
            </a:r>
            <a:r>
              <a:rPr lang="ko-KR" altLang="en-US" dirty="0" smtClean="0"/>
              <a:t>로 정의 되어 있음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140968"/>
            <a:ext cx="2247900" cy="337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362473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.__</a:t>
            </a:r>
            <a:r>
              <a:rPr lang="en-US" altLang="ko-KR" dirty="0" err="1" smtClean="0"/>
              <a:t>add__.__get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08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Method descriptor</a:t>
            </a:r>
            <a:r>
              <a:rPr lang="ko-KR" altLang="en-US" dirty="0" smtClean="0"/>
              <a:t>는   </a:t>
            </a:r>
            <a:r>
              <a:rPr lang="en-US" altLang="ko-KR" dirty="0" smtClean="0"/>
              <a:t>__get__(self, instance, owner) </a:t>
            </a:r>
            <a:r>
              <a:rPr lang="ko-KR" altLang="en-US" dirty="0" smtClean="0"/>
              <a:t>가지고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있어 처리됨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224" y="3971354"/>
            <a:ext cx="36290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7732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.__</a:t>
            </a:r>
            <a:r>
              <a:rPr lang="en-US" altLang="ko-KR" dirty="0" err="1" smtClean="0"/>
              <a:t>add__.__get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08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get</a:t>
            </a:r>
            <a:r>
              <a:rPr lang="ko-KR" altLang="en-US" dirty="0" smtClean="0"/>
              <a:t>을 통해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가져와서 </a:t>
            </a:r>
            <a:r>
              <a:rPr lang="en-US" altLang="ko-KR" dirty="0" smtClean="0"/>
              <a:t>__add__</a:t>
            </a:r>
            <a:r>
              <a:rPr lang="ko-KR" altLang="en-US" dirty="0" smtClean="0"/>
              <a:t>를 처리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634071"/>
            <a:ext cx="3672408" cy="2148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221088"/>
            <a:ext cx="28765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623832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</a:t>
            </a:r>
            <a:r>
              <a:rPr lang="ko-KR" altLang="en-US" dirty="0" err="1" smtClean="0"/>
              <a:t>디스크립터</a:t>
            </a:r>
            <a:r>
              <a:rPr lang="ko-KR" altLang="en-US" dirty="0" smtClean="0"/>
              <a:t>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69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heappushpop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 heap</a:t>
            </a:r>
            <a:r>
              <a:rPr lang="ko-KR" altLang="en-US" sz="2800" dirty="0" smtClean="0"/>
              <a:t>에 </a:t>
            </a:r>
            <a:r>
              <a:rPr lang="en-US" altLang="ko-KR" sz="2800" dirty="0" smtClean="0"/>
              <a:t>push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pop</a:t>
            </a:r>
            <a:r>
              <a:rPr lang="ko-KR" altLang="en-US" sz="2800" dirty="0" smtClean="0"/>
              <a:t>를 동시에 처리</a:t>
            </a:r>
            <a:endParaRPr lang="en-US" altLang="ko-KR" sz="28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27" y="2276872"/>
            <a:ext cx="7419975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89040"/>
            <a:ext cx="64770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534011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1. Descriptor </a:t>
            </a:r>
            <a:r>
              <a:rPr lang="ko-KR" altLang="en-US" dirty="0" smtClean="0"/>
              <a:t>클래스 정의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828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Descriptor </a:t>
            </a:r>
            <a:r>
              <a:rPr lang="ko-KR" altLang="en-US" dirty="0" err="1" smtClean="0"/>
              <a:t>인스턴스는</a:t>
            </a:r>
            <a:r>
              <a:rPr lang="ko-KR" altLang="en-US" dirty="0" smtClean="0"/>
              <a:t> 실제 </a:t>
            </a:r>
            <a:r>
              <a:rPr lang="ko-KR" altLang="en-US" dirty="0" err="1" smtClean="0"/>
              <a:t>변수명을</a:t>
            </a:r>
            <a:r>
              <a:rPr lang="ko-KR" altLang="en-US" dirty="0" smtClean="0"/>
              <a:t> 관리하는 것으로 만들고 </a:t>
            </a:r>
            <a:r>
              <a:rPr lang="en-US" altLang="ko-KR" dirty="0" smtClean="0"/>
              <a:t>__get__/__set__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변수명을</a:t>
            </a:r>
            <a:r>
              <a:rPr lang="ko-KR" altLang="en-US" dirty="0" smtClean="0"/>
              <a:t> 접근과 갱신 처리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05064"/>
            <a:ext cx="39909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25148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 클래스 정의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828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사용되는 클래스의 변수에 </a:t>
            </a:r>
            <a:r>
              <a:rPr lang="en-US" altLang="ko-KR" dirty="0" smtClean="0"/>
              <a:t>descriptor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객체를 생성</a:t>
            </a:r>
            <a:endParaRPr lang="en-US" altLang="ko-KR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33056"/>
            <a:ext cx="305752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728268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3. </a:t>
            </a:r>
            <a:r>
              <a:rPr lang="ko-KR" altLang="en-US" dirty="0" smtClean="0"/>
              <a:t>사용 클래스의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828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만들고 클래스 변수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을 사용하면 </a:t>
            </a:r>
            <a:r>
              <a:rPr lang="en-US" altLang="ko-KR" dirty="0" smtClean="0"/>
              <a:t>descriptor</a:t>
            </a:r>
            <a:r>
              <a:rPr lang="ko-KR" altLang="en-US" dirty="0" smtClean="0"/>
              <a:t>가 작동됨</a:t>
            </a:r>
            <a:endParaRPr lang="en-US" altLang="ko-KR" dirty="0"/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501008"/>
            <a:ext cx="37242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387506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 : </a:t>
            </a:r>
            <a:r>
              <a:rPr lang="ko-KR" altLang="en-US" dirty="0" smtClean="0"/>
              <a:t>직접 멤버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5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Descriptor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상속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926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decriptor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상속해서 처리</a:t>
            </a:r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33945"/>
            <a:ext cx="4048125" cy="412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19672" y="3284984"/>
            <a:ext cx="3096344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72200" y="3068960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__set__</a:t>
            </a:r>
            <a:r>
              <a:rPr lang="ko-KR" altLang="en-US" dirty="0" smtClean="0"/>
              <a:t>을 구현으로 </a:t>
            </a:r>
            <a:r>
              <a:rPr lang="en-US" altLang="ko-KR" dirty="0" err="1" smtClean="0"/>
              <a:t>d.x</a:t>
            </a:r>
            <a:r>
              <a:rPr lang="ko-KR" altLang="en-US" dirty="0" smtClean="0"/>
              <a:t>에 갱신이 가능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4" idx="3"/>
            <a:endCxn id="10" idx="1"/>
          </p:cNvCxnSpPr>
          <p:nvPr/>
        </p:nvCxnSpPr>
        <p:spPr>
          <a:xfrm>
            <a:off x="4716016" y="3501008"/>
            <a:ext cx="1656184" cy="296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054177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Descriptor : </a:t>
            </a:r>
            <a:r>
              <a:rPr lang="ko-KR" altLang="en-US" dirty="0" smtClean="0"/>
              <a:t>한번 사용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Descriptor </a:t>
            </a:r>
            <a:r>
              <a:rPr lang="ko-KR" altLang="en-US" dirty="0" smtClean="0"/>
              <a:t>클래스를 생성해서 한 개의 변수 처리만 처리하는 방법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24944"/>
            <a:ext cx="3562350" cy="368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10255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Descriptor: </a:t>
            </a:r>
            <a:r>
              <a:rPr lang="ko-KR" altLang="en-US" dirty="0" smtClean="0"/>
              <a:t>함수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66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getattr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setattr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delattr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내장함수 </a:t>
            </a:r>
            <a:r>
              <a:rPr lang="en-US" altLang="ko-KR" sz="2800" dirty="0" smtClean="0"/>
              <a:t>(getter, setter )</a:t>
            </a:r>
            <a:r>
              <a:rPr lang="ko-KR" altLang="en-US" sz="2800" dirty="0" smtClean="0"/>
              <a:t>을 이용해서 처리하는 방법 </a:t>
            </a:r>
            <a:endParaRPr lang="en-US" altLang="ko-KR" sz="2800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952531"/>
            <a:ext cx="4536503" cy="119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43" y="4257093"/>
            <a:ext cx="4419161" cy="108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836907" y="3299647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X.a</a:t>
            </a:r>
            <a:r>
              <a:rPr lang="ko-KR" altLang="en-US" sz="1400" dirty="0" smtClean="0"/>
              <a:t>로 조회하는 것과 같음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5870984" y="458112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X.a</a:t>
            </a:r>
            <a:r>
              <a:rPr lang="en-US" altLang="ko-KR" sz="1400" dirty="0" smtClean="0"/>
              <a:t> = 1</a:t>
            </a:r>
            <a:r>
              <a:rPr lang="ko-KR" altLang="en-US" sz="1400" dirty="0" smtClean="0"/>
              <a:t>로 갱</a:t>
            </a:r>
            <a:r>
              <a:rPr lang="ko-KR" altLang="en-US" sz="1400" dirty="0"/>
              <a:t>신</a:t>
            </a:r>
            <a:r>
              <a:rPr lang="ko-KR" altLang="en-US" sz="1400" dirty="0" smtClean="0"/>
              <a:t>하는 것과 같음</a:t>
            </a:r>
            <a:endParaRPr lang="ko-KR" altLang="en-US" sz="1400" dirty="0"/>
          </a:p>
        </p:txBody>
      </p:sp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12" y="5445224"/>
            <a:ext cx="4339952" cy="102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910031" y="5696153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del </a:t>
            </a:r>
            <a:r>
              <a:rPr lang="en-US" altLang="ko-KR" sz="1400" dirty="0" err="1" smtClean="0"/>
              <a:t>X.a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으로 삭</a:t>
            </a:r>
            <a:r>
              <a:rPr lang="ko-KR" altLang="en-US" sz="1400" dirty="0"/>
              <a:t>제</a:t>
            </a:r>
            <a:r>
              <a:rPr lang="ko-KR" altLang="en-US" sz="1400" dirty="0" smtClean="0"/>
              <a:t>하는 것과 같음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20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getattr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setattr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delattr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내장함수 </a:t>
            </a:r>
            <a:r>
              <a:rPr lang="en-US" altLang="ko-KR" sz="2800" dirty="0" smtClean="0"/>
              <a:t>(getter, setter )</a:t>
            </a:r>
            <a:r>
              <a:rPr lang="ko-KR" altLang="en-US" sz="2800" dirty="0" smtClean="0"/>
              <a:t>을 이용해서 처리하는 방법 </a:t>
            </a:r>
            <a:endParaRPr lang="en-US" altLang="ko-KR" sz="2800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501008"/>
            <a:ext cx="269557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90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Descriptor : </a:t>
            </a:r>
            <a:r>
              <a:rPr lang="ko-KR" altLang="en-US" dirty="0" err="1" smtClean="0"/>
              <a:t>여러</a:t>
            </a:r>
            <a:r>
              <a:rPr lang="ko-KR" altLang="en-US" dirty="0" err="1"/>
              <a:t>번</a:t>
            </a:r>
            <a:r>
              <a:rPr lang="ko-KR" altLang="en-US" dirty="0" smtClean="0"/>
              <a:t> 사용 </a:t>
            </a:r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Descriptor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변수를 실제 생성되는 </a:t>
            </a:r>
            <a:r>
              <a:rPr lang="ko-KR" altLang="en-US" dirty="0" err="1" smtClean="0"/>
              <a:t>변수명</a:t>
            </a:r>
            <a:r>
              <a:rPr lang="ko-KR" altLang="en-US" dirty="0" smtClean="0"/>
              <a:t> 관리로 변경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04863"/>
            <a:ext cx="3240360" cy="368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202832" y="4005064"/>
            <a:ext cx="513184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04863"/>
            <a:ext cx="3888432" cy="362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694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nlargest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 heap</a:t>
            </a:r>
            <a:r>
              <a:rPr lang="ko-KR" altLang="en-US" sz="2800" dirty="0" smtClean="0"/>
              <a:t>에 가장 값이 높은 것을 처리</a:t>
            </a:r>
            <a:endParaRPr lang="en-US" altLang="ko-KR" sz="28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2" y="2348880"/>
            <a:ext cx="50196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4149080"/>
            <a:ext cx="64389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195088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Descriptor : </a:t>
            </a:r>
            <a:r>
              <a:rPr lang="ko-KR" altLang="en-US" dirty="0" err="1"/>
              <a:t>여러번</a:t>
            </a:r>
            <a:r>
              <a:rPr lang="ko-KR" altLang="en-US" dirty="0"/>
              <a:t> 사용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별도의 </a:t>
            </a:r>
            <a:r>
              <a:rPr lang="en-US" altLang="ko-KR" sz="2800" dirty="0" smtClean="0"/>
              <a:t>descriptor </a:t>
            </a:r>
            <a:r>
              <a:rPr lang="ko-KR" altLang="en-US" sz="2800" dirty="0" smtClean="0"/>
              <a:t>클래스를 사용해서 구현</a:t>
            </a:r>
            <a:endParaRPr lang="en-US" altLang="ko-KR" sz="2800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4000500" cy="412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64088" y="5949280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getattr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setattr</a:t>
            </a:r>
            <a:r>
              <a:rPr lang="ko-KR" altLang="en-US" dirty="0" smtClean="0"/>
              <a:t>는 실제 </a:t>
            </a:r>
            <a:r>
              <a:rPr lang="en-US" altLang="ko-KR" dirty="0" smtClean="0"/>
              <a:t>D1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에서 관리 됨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55576" y="5877272"/>
            <a:ext cx="1368152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endCxn id="6" idx="1"/>
          </p:cNvCxnSpPr>
          <p:nvPr/>
        </p:nvCxnSpPr>
        <p:spPr>
          <a:xfrm>
            <a:off x="2123728" y="6129300"/>
            <a:ext cx="3240360" cy="1431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07976" y="2780928"/>
            <a:ext cx="3448000" cy="100811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64088" y="2852936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descriptor class</a:t>
            </a:r>
            <a:r>
              <a:rPr lang="ko-KR" altLang="en-US" dirty="0" smtClean="0"/>
              <a:t>를 구현함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8" idx="3"/>
            <a:endCxn id="9" idx="1"/>
          </p:cNvCxnSpPr>
          <p:nvPr/>
        </p:nvCxnSpPr>
        <p:spPr>
          <a:xfrm flipV="1">
            <a:off x="4355976" y="3176102"/>
            <a:ext cx="1008112" cy="1088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81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Descriptor : </a:t>
            </a:r>
            <a:r>
              <a:rPr lang="ko-KR" altLang="en-US" dirty="0" err="1"/>
              <a:t>여러번</a:t>
            </a:r>
            <a:r>
              <a:rPr lang="ko-KR" altLang="en-US" dirty="0"/>
              <a:t> 사용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사용자 정의 내의 변수로 </a:t>
            </a:r>
            <a:r>
              <a:rPr lang="en-US" altLang="ko-KR" sz="2800" dirty="0" smtClean="0"/>
              <a:t>getter, setter </a:t>
            </a:r>
            <a:r>
              <a:rPr lang="ko-KR" altLang="en-US" sz="2800" dirty="0" smtClean="0"/>
              <a:t>처리를 </a:t>
            </a:r>
            <a:r>
              <a:rPr lang="ko-KR" altLang="en-US" sz="2800" dirty="0" err="1" smtClean="0"/>
              <a:t>변수명으로</a:t>
            </a:r>
            <a:r>
              <a:rPr lang="ko-KR" altLang="en-US" sz="2800" dirty="0" smtClean="0"/>
              <a:t> 처리하도록 하는 방법</a:t>
            </a:r>
            <a:endParaRPr lang="en-US" altLang="ko-KR" sz="28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37926"/>
            <a:ext cx="5153025" cy="3477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59632" y="3037926"/>
            <a:ext cx="3960440" cy="154320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56176" y="3212976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Descriptor</a:t>
            </a:r>
            <a:r>
              <a:rPr lang="ko-KR" altLang="en-US" dirty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정의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47259" y="5949280"/>
            <a:ext cx="3960440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65507" y="5770130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Descriptor</a:t>
            </a:r>
            <a:r>
              <a:rPr lang="ko-KR" altLang="en-US" dirty="0"/>
              <a:t>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통해 </a:t>
            </a:r>
            <a:r>
              <a:rPr lang="en-US" altLang="ko-KR" dirty="0" smtClean="0"/>
              <a:t>_name </a:t>
            </a:r>
            <a:r>
              <a:rPr lang="ko-KR" altLang="en-US" dirty="0" smtClean="0"/>
              <a:t>변수가 생김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4" idx="3"/>
            <a:endCxn id="5" idx="1"/>
          </p:cNvCxnSpPr>
          <p:nvPr/>
        </p:nvCxnSpPr>
        <p:spPr>
          <a:xfrm flipV="1">
            <a:off x="5220072" y="3536142"/>
            <a:ext cx="936104" cy="2733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9" idx="3"/>
            <a:endCxn id="10" idx="1"/>
          </p:cNvCxnSpPr>
          <p:nvPr/>
        </p:nvCxnSpPr>
        <p:spPr>
          <a:xfrm>
            <a:off x="5207699" y="6093296"/>
            <a:ext cx="957808" cy="1384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22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Binding descriptor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15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처리절차</a:t>
            </a:r>
            <a:r>
              <a:rPr lang="en-US" altLang="ko-KR" dirty="0" smtClean="0"/>
              <a:t>: 1.Descriptor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2860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별도의 클래스에 </a:t>
            </a:r>
            <a:r>
              <a:rPr lang="en-US" altLang="ko-KR" dirty="0" smtClean="0"/>
              <a:t>__get__/__set__/__delete__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정의하고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내에 실제 </a:t>
            </a:r>
            <a:r>
              <a:rPr lang="en-US" altLang="ko-KR" dirty="0" smtClean="0"/>
              <a:t>descriptor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생성함</a:t>
            </a:r>
            <a:endParaRPr lang="en-US" altLang="ko-KR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68960"/>
            <a:ext cx="4762500" cy="3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734497"/>
            <a:ext cx="3312368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99592" y="3734496"/>
            <a:ext cx="4032448" cy="70261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932040" y="4041068"/>
            <a:ext cx="792088" cy="1601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24128" y="4005065"/>
            <a:ext cx="280831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382177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처리절차 </a:t>
            </a:r>
            <a:r>
              <a:rPr lang="en-US" altLang="ko-KR" dirty="0" smtClean="0"/>
              <a:t>: 2. </a:t>
            </a:r>
            <a:r>
              <a:rPr lang="ko-KR" altLang="en-US" dirty="0" smtClean="0"/>
              <a:t>세부 정의 및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926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가 관리하는 영역에 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age </a:t>
            </a:r>
            <a:r>
              <a:rPr lang="ko-KR" altLang="en-US" dirty="0" smtClean="0"/>
              <a:t>객체가 생성 되어 있음</a:t>
            </a:r>
            <a:endParaRPr lang="en-US" altLang="ko-KR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7297"/>
            <a:ext cx="579268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578935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 </a:t>
            </a:r>
            <a:r>
              <a:rPr lang="ko-KR" altLang="en-US" dirty="0" smtClean="0"/>
              <a:t>세부 설명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85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575" y="2872859"/>
            <a:ext cx="2790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475" y="3916731"/>
            <a:ext cx="28289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979" y="5628659"/>
            <a:ext cx="298416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357018"/>
            <a:ext cx="2664296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96938"/>
            <a:ext cx="2520280" cy="103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 </a:t>
            </a:r>
            <a:r>
              <a:rPr lang="ko-KR" altLang="en-US" dirty="0" smtClean="0"/>
              <a:t>실행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926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Descriptor </a:t>
            </a:r>
            <a:r>
              <a:rPr lang="ko-KR" altLang="en-US" dirty="0" smtClean="0"/>
              <a:t>생성시  </a:t>
            </a:r>
            <a:r>
              <a:rPr lang="en-US" altLang="ko-KR" dirty="0" smtClean="0"/>
              <a:t>instance </a:t>
            </a:r>
            <a:r>
              <a:rPr lang="ko-KR" altLang="en-US" dirty="0" smtClean="0"/>
              <a:t>변수가 클래스 내부에 객체로 만들어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객체의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실행됨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5364088" y="3916731"/>
            <a:ext cx="2520280" cy="71437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17" idx="1"/>
            <a:endCxn id="34" idx="3"/>
          </p:cNvCxnSpPr>
          <p:nvPr/>
        </p:nvCxnSpPr>
        <p:spPr>
          <a:xfrm flipH="1">
            <a:off x="2051720" y="4273919"/>
            <a:ext cx="3312368" cy="1494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7" idx="1"/>
          </p:cNvCxnSpPr>
          <p:nvPr/>
        </p:nvCxnSpPr>
        <p:spPr>
          <a:xfrm flipH="1">
            <a:off x="4644008" y="4273919"/>
            <a:ext cx="720080" cy="16753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899592" y="5445224"/>
            <a:ext cx="1152128" cy="64563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491880" y="5628659"/>
            <a:ext cx="1512168" cy="53664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444480" y="2852936"/>
            <a:ext cx="1503784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11560" y="3095146"/>
            <a:ext cx="999728" cy="47787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41" idx="1"/>
            <a:endCxn id="44" idx="3"/>
          </p:cNvCxnSpPr>
          <p:nvPr/>
        </p:nvCxnSpPr>
        <p:spPr>
          <a:xfrm flipH="1">
            <a:off x="1611288" y="3140968"/>
            <a:ext cx="3833192" cy="1931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36" idx="0"/>
          </p:cNvCxnSpPr>
          <p:nvPr/>
        </p:nvCxnSpPr>
        <p:spPr>
          <a:xfrm>
            <a:off x="1149524" y="3573017"/>
            <a:ext cx="3098440" cy="20556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4" idx="2"/>
            <a:endCxn id="34" idx="0"/>
          </p:cNvCxnSpPr>
          <p:nvPr/>
        </p:nvCxnSpPr>
        <p:spPr>
          <a:xfrm>
            <a:off x="1111424" y="3573017"/>
            <a:ext cx="364232" cy="18722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993406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55576" y="3068960"/>
            <a:ext cx="2952328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class Person(object):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name = </a:t>
            </a:r>
            <a:r>
              <a:rPr lang="en-US" altLang="ko-KR" sz="1200" dirty="0" err="1">
                <a:solidFill>
                  <a:schemeClr val="tx1"/>
                </a:solidFill>
              </a:rPr>
              <a:t>TypedProperty</a:t>
            </a:r>
            <a:r>
              <a:rPr lang="en-US" altLang="ko-KR" sz="1200" dirty="0">
                <a:solidFill>
                  <a:schemeClr val="tx1"/>
                </a:solidFill>
              </a:rPr>
              <a:t>("name",</a:t>
            </a:r>
            <a:r>
              <a:rPr lang="en-US" altLang="ko-KR" sz="1200" dirty="0" err="1">
                <a:solidFill>
                  <a:schemeClr val="tx1"/>
                </a:solidFill>
              </a:rPr>
              <a:t>str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age = </a:t>
            </a:r>
            <a:r>
              <a:rPr lang="en-US" altLang="ko-KR" sz="1200" dirty="0" err="1">
                <a:solidFill>
                  <a:schemeClr val="tx1"/>
                </a:solidFill>
              </a:rPr>
              <a:t>TypedProperty</a:t>
            </a:r>
            <a:r>
              <a:rPr lang="en-US" altLang="ko-KR" sz="1200" dirty="0">
                <a:solidFill>
                  <a:schemeClr val="tx1"/>
                </a:solidFill>
              </a:rPr>
              <a:t>("age",int,42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acct = Person()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 </a:t>
            </a:r>
            <a:r>
              <a:rPr lang="ko-KR" altLang="en-US" dirty="0" smtClean="0"/>
              <a:t>실행 구조 </a:t>
            </a:r>
            <a:r>
              <a:rPr lang="en-US" altLang="ko-KR" dirty="0" smtClean="0"/>
              <a:t>:</a:t>
            </a:r>
            <a:r>
              <a:rPr lang="ko-KR" altLang="en-US" dirty="0" smtClean="0"/>
              <a:t>흐름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926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Descriptor 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Person </a:t>
            </a:r>
            <a:r>
              <a:rPr lang="ko-KR" altLang="en-US" dirty="0" smtClean="0"/>
              <a:t>클래스 내에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age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</p:txBody>
      </p:sp>
      <p:sp>
        <p:nvSpPr>
          <p:cNvPr id="41" name="직사각형 40"/>
          <p:cNvSpPr/>
          <p:nvPr/>
        </p:nvSpPr>
        <p:spPr>
          <a:xfrm>
            <a:off x="755576" y="3681028"/>
            <a:ext cx="1296143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11960" y="4847129"/>
            <a:ext cx="4320480" cy="153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Person 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 __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{'__module__': '__main__', 'name': &lt;__main__.</a:t>
            </a:r>
            <a:r>
              <a:rPr lang="en-US" altLang="ko-KR" sz="1200" dirty="0" err="1">
                <a:solidFill>
                  <a:schemeClr val="tx1"/>
                </a:solidFill>
              </a:rPr>
              <a:t>TypedProperty</a:t>
            </a:r>
            <a:r>
              <a:rPr lang="en-US" altLang="ko-KR" sz="1200" dirty="0">
                <a:solidFill>
                  <a:schemeClr val="tx1"/>
                </a:solidFill>
              </a:rPr>
              <a:t> object at 0x1070D430&gt;, 'age': &lt;__main__.</a:t>
            </a:r>
            <a:r>
              <a:rPr lang="en-US" altLang="ko-KR" sz="1200" dirty="0" err="1">
                <a:solidFill>
                  <a:schemeClr val="tx1"/>
                </a:solidFill>
              </a:rPr>
              <a:t>TypedProperty</a:t>
            </a:r>
            <a:r>
              <a:rPr lang="en-US" altLang="ko-KR" sz="1200" dirty="0">
                <a:solidFill>
                  <a:schemeClr val="tx1"/>
                </a:solidFill>
              </a:rPr>
              <a:t> object at 0x1056B870&gt;, '__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__': &lt;attribute '__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__' of 'Person' objects&gt;, '__</a:t>
            </a:r>
            <a:r>
              <a:rPr lang="en-US" altLang="ko-KR" sz="1200" dirty="0" err="1">
                <a:solidFill>
                  <a:schemeClr val="tx1"/>
                </a:solidFill>
              </a:rPr>
              <a:t>weakref</a:t>
            </a:r>
            <a:r>
              <a:rPr lang="en-US" altLang="ko-KR" sz="1200" dirty="0">
                <a:solidFill>
                  <a:schemeClr val="tx1"/>
                </a:solidFill>
              </a:rPr>
              <a:t>__': &lt;attribute '__</a:t>
            </a:r>
            <a:r>
              <a:rPr lang="en-US" altLang="ko-KR" sz="1200" dirty="0" err="1">
                <a:solidFill>
                  <a:schemeClr val="tx1"/>
                </a:solidFill>
              </a:rPr>
              <a:t>weakref</a:t>
            </a:r>
            <a:r>
              <a:rPr lang="en-US" altLang="ko-KR" sz="1200" dirty="0">
                <a:solidFill>
                  <a:schemeClr val="tx1"/>
                </a:solidFill>
              </a:rPr>
              <a:t>__' of 'Person' objects&gt;, '__doc__': None}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12160" y="4963975"/>
            <a:ext cx="999728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11960" y="5252007"/>
            <a:ext cx="999728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41" idx="3"/>
          </p:cNvCxnSpPr>
          <p:nvPr/>
        </p:nvCxnSpPr>
        <p:spPr>
          <a:xfrm>
            <a:off x="2051719" y="3969060"/>
            <a:ext cx="3942996" cy="15013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41" idx="3"/>
            <a:endCxn id="22" idx="1"/>
          </p:cNvCxnSpPr>
          <p:nvPr/>
        </p:nvCxnSpPr>
        <p:spPr>
          <a:xfrm>
            <a:off x="2051719" y="3969060"/>
            <a:ext cx="2160241" cy="16451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765509" y="3056181"/>
            <a:ext cx="2952328" cy="1030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acct 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 {}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547224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55576" y="2852936"/>
            <a:ext cx="2952328" cy="1030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acct = Person()</a:t>
            </a: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acct.name </a:t>
            </a:r>
            <a:r>
              <a:rPr lang="en-US" altLang="ko-KR" sz="1200" b="1" dirty="0">
                <a:solidFill>
                  <a:schemeClr val="tx1"/>
                </a:solidFill>
              </a:rPr>
              <a:t>= "obi"</a:t>
            </a:r>
          </a:p>
          <a:p>
            <a:r>
              <a:rPr lang="en-US" altLang="ko-KR" sz="1200" b="1" dirty="0" err="1">
                <a:solidFill>
                  <a:schemeClr val="tx1"/>
                </a:solidFill>
              </a:rPr>
              <a:t>acct.age</a:t>
            </a:r>
            <a:r>
              <a:rPr lang="en-US" altLang="ko-KR" sz="1200" b="1" dirty="0">
                <a:solidFill>
                  <a:schemeClr val="tx1"/>
                </a:solidFill>
              </a:rPr>
              <a:t> = 1234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 </a:t>
            </a:r>
            <a:r>
              <a:rPr lang="ko-KR" altLang="en-US" dirty="0" smtClean="0"/>
              <a:t>실행 구조 </a:t>
            </a:r>
            <a:r>
              <a:rPr lang="en-US" altLang="ko-KR" dirty="0" smtClean="0"/>
              <a:t>:</a:t>
            </a:r>
            <a:r>
              <a:rPr lang="ko-KR" altLang="en-US" dirty="0" smtClean="0"/>
              <a:t>흐름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926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Person </a:t>
            </a:r>
            <a:r>
              <a:rPr lang="ko-KR" altLang="en-US" dirty="0" smtClean="0"/>
              <a:t>클래스의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내부 변수에 값을 할당하면 </a:t>
            </a:r>
            <a:r>
              <a:rPr lang="en-US" altLang="ko-KR" dirty="0" smtClean="0"/>
              <a:t>__set__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값 생성</a:t>
            </a:r>
            <a:endParaRPr lang="en-US" altLang="ko-KR" dirty="0" smtClean="0"/>
          </a:p>
        </p:txBody>
      </p:sp>
      <p:sp>
        <p:nvSpPr>
          <p:cNvPr id="41" name="직사각형 40"/>
          <p:cNvSpPr/>
          <p:nvPr/>
        </p:nvSpPr>
        <p:spPr>
          <a:xfrm>
            <a:off x="755576" y="3140968"/>
            <a:ext cx="999728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11960" y="4631105"/>
            <a:ext cx="4320480" cy="153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 Person __</a:t>
            </a:r>
            <a:r>
              <a:rPr lang="en-US" altLang="ko-KR" sz="1200" b="1" dirty="0" err="1">
                <a:solidFill>
                  <a:schemeClr val="tx1"/>
                </a:solidFill>
              </a:rPr>
              <a:t>dict</a:t>
            </a:r>
            <a:r>
              <a:rPr lang="en-US" altLang="ko-KR" sz="1200" b="1" dirty="0">
                <a:solidFill>
                  <a:schemeClr val="tx1"/>
                </a:solidFill>
              </a:rPr>
              <a:t> __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 {'__module__': '__main__', 'name': &lt;__main__.</a:t>
            </a:r>
            <a:r>
              <a:rPr lang="en-US" altLang="ko-KR" sz="1200" b="1" dirty="0" err="1">
                <a:solidFill>
                  <a:schemeClr val="tx1"/>
                </a:solidFill>
              </a:rPr>
              <a:t>TypedProperty</a:t>
            </a:r>
            <a:r>
              <a:rPr lang="en-US" altLang="ko-KR" sz="1200" b="1" dirty="0">
                <a:solidFill>
                  <a:schemeClr val="tx1"/>
                </a:solidFill>
              </a:rPr>
              <a:t> object at 0x1070D430&gt;, 'age': &lt;__main__.</a:t>
            </a:r>
            <a:r>
              <a:rPr lang="en-US" altLang="ko-KR" sz="1200" b="1" dirty="0" err="1">
                <a:solidFill>
                  <a:schemeClr val="tx1"/>
                </a:solidFill>
              </a:rPr>
              <a:t>TypedProperty</a:t>
            </a:r>
            <a:r>
              <a:rPr lang="en-US" altLang="ko-KR" sz="1200" b="1" dirty="0">
                <a:solidFill>
                  <a:schemeClr val="tx1"/>
                </a:solidFill>
              </a:rPr>
              <a:t> object at 0x1056B870&gt;, '__</a:t>
            </a:r>
            <a:r>
              <a:rPr lang="en-US" altLang="ko-KR" sz="1200" b="1" dirty="0" err="1">
                <a:solidFill>
                  <a:schemeClr val="tx1"/>
                </a:solidFill>
              </a:rPr>
              <a:t>dict</a:t>
            </a:r>
            <a:r>
              <a:rPr lang="en-US" altLang="ko-KR" sz="1200" b="1" dirty="0">
                <a:solidFill>
                  <a:schemeClr val="tx1"/>
                </a:solidFill>
              </a:rPr>
              <a:t>__': &lt;attribute '__</a:t>
            </a:r>
            <a:r>
              <a:rPr lang="en-US" altLang="ko-KR" sz="1200" b="1" dirty="0" err="1">
                <a:solidFill>
                  <a:schemeClr val="tx1"/>
                </a:solidFill>
              </a:rPr>
              <a:t>dict</a:t>
            </a:r>
            <a:r>
              <a:rPr lang="en-US" altLang="ko-KR" sz="1200" b="1" dirty="0">
                <a:solidFill>
                  <a:schemeClr val="tx1"/>
                </a:solidFill>
              </a:rPr>
              <a:t>__' of 'Person' objects&gt;, '__</a:t>
            </a:r>
            <a:r>
              <a:rPr lang="en-US" altLang="ko-KR" sz="1200" b="1" dirty="0" err="1">
                <a:solidFill>
                  <a:schemeClr val="tx1"/>
                </a:solidFill>
              </a:rPr>
              <a:t>weakref</a:t>
            </a:r>
            <a:r>
              <a:rPr lang="en-US" altLang="ko-KR" sz="1200" b="1" dirty="0">
                <a:solidFill>
                  <a:schemeClr val="tx1"/>
                </a:solidFill>
              </a:rPr>
              <a:t>__': &lt;attribute '__</a:t>
            </a:r>
            <a:r>
              <a:rPr lang="en-US" altLang="ko-KR" sz="1200" b="1" dirty="0" err="1">
                <a:solidFill>
                  <a:schemeClr val="tx1"/>
                </a:solidFill>
              </a:rPr>
              <a:t>weakref</a:t>
            </a:r>
            <a:r>
              <a:rPr lang="en-US" altLang="ko-KR" sz="1200" b="1" dirty="0">
                <a:solidFill>
                  <a:schemeClr val="tx1"/>
                </a:solidFill>
              </a:rPr>
              <a:t>__' of 'Person' objects&gt;, '__doc__': None}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12160" y="4747951"/>
            <a:ext cx="999728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11960" y="5035983"/>
            <a:ext cx="999728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41" idx="3"/>
          </p:cNvCxnSpPr>
          <p:nvPr/>
        </p:nvCxnSpPr>
        <p:spPr>
          <a:xfrm>
            <a:off x="1755304" y="3429000"/>
            <a:ext cx="4112840" cy="15013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41" idx="3"/>
            <a:endCxn id="22" idx="1"/>
          </p:cNvCxnSpPr>
          <p:nvPr/>
        </p:nvCxnSpPr>
        <p:spPr>
          <a:xfrm>
            <a:off x="1755304" y="3429000"/>
            <a:ext cx="2456656" cy="19692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765509" y="3140967"/>
            <a:ext cx="2952328" cy="1030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 acct __</a:t>
            </a:r>
            <a:r>
              <a:rPr lang="en-US" altLang="ko-KR" sz="1200" b="1" dirty="0" err="1">
                <a:solidFill>
                  <a:schemeClr val="tx1"/>
                </a:solidFill>
              </a:rPr>
              <a:t>dict</a:t>
            </a:r>
            <a:r>
              <a:rPr lang="en-US" altLang="ko-KR" sz="1200" b="1" dirty="0">
                <a:solidFill>
                  <a:schemeClr val="tx1"/>
                </a:solidFill>
              </a:rPr>
              <a:t>__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{'_age': 1234, '_name': 'obi'}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701884" y="3429000"/>
            <a:ext cx="2390395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24" idx="0"/>
            <a:endCxn id="13" idx="2"/>
          </p:cNvCxnSpPr>
          <p:nvPr/>
        </p:nvCxnSpPr>
        <p:spPr>
          <a:xfrm flipV="1">
            <a:off x="4711824" y="3861048"/>
            <a:ext cx="1185258" cy="11749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3" idx="0"/>
          </p:cNvCxnSpPr>
          <p:nvPr/>
        </p:nvCxnSpPr>
        <p:spPr>
          <a:xfrm flipH="1" flipV="1">
            <a:off x="5897081" y="3861048"/>
            <a:ext cx="614943" cy="8869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113244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323528" y="2852936"/>
            <a:ext cx="3888432" cy="14515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print </a:t>
            </a:r>
            <a:r>
              <a:rPr lang="en-US" altLang="ko-KR" sz="1200" dirty="0" smtClean="0">
                <a:solidFill>
                  <a:schemeClr val="tx1"/>
                </a:solidFill>
              </a:rPr>
              <a:t>Person</a:t>
            </a:r>
            <a:r>
              <a:rPr lang="en-US" altLang="ko-KR" sz="1200" dirty="0">
                <a:solidFill>
                  <a:schemeClr val="tx1"/>
                </a:solidFill>
              </a:rPr>
              <a:t>.__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__["age"].__get__(</a:t>
            </a:r>
            <a:r>
              <a:rPr lang="en-US" altLang="ko-KR" sz="1200" dirty="0" err="1">
                <a:solidFill>
                  <a:schemeClr val="tx1"/>
                </a:solidFill>
              </a:rPr>
              <a:t>acct,Person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Print Person</a:t>
            </a:r>
            <a:r>
              <a:rPr lang="en-US" altLang="ko-KR" sz="1200" dirty="0">
                <a:solidFill>
                  <a:schemeClr val="tx1"/>
                </a:solidFill>
              </a:rPr>
              <a:t>.__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__["name"].__get__(</a:t>
            </a:r>
            <a:r>
              <a:rPr lang="en-US" altLang="ko-KR" sz="1200" dirty="0" err="1">
                <a:solidFill>
                  <a:schemeClr val="tx1"/>
                </a:solidFill>
              </a:rPr>
              <a:t>acct,Person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 </a:t>
            </a:r>
            <a:r>
              <a:rPr lang="ko-KR" altLang="en-US" dirty="0" smtClean="0"/>
              <a:t>실행 구조 </a:t>
            </a:r>
            <a:r>
              <a:rPr lang="en-US" altLang="ko-KR" dirty="0" smtClean="0"/>
              <a:t>:</a:t>
            </a:r>
            <a:r>
              <a:rPr lang="ko-KR" altLang="en-US" dirty="0" smtClean="0"/>
              <a:t>흐름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9269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acct.age/acct.name  </a:t>
            </a:r>
            <a:r>
              <a:rPr lang="ko-KR" altLang="en-US" dirty="0" smtClean="0"/>
              <a:t>호출하면 </a:t>
            </a:r>
            <a:r>
              <a:rPr lang="en-US" altLang="ko-KR" dirty="0" smtClean="0"/>
              <a:t>Person.__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__[“</a:t>
            </a:r>
            <a:r>
              <a:rPr lang="ko-KR" altLang="en-US" dirty="0" err="1" smtClean="0"/>
              <a:t>인스턴스변수명</a:t>
            </a:r>
            <a:r>
              <a:rPr lang="en-US" altLang="ko-KR" dirty="0" smtClean="0"/>
              <a:t>”].__get__() </a:t>
            </a:r>
            <a:r>
              <a:rPr lang="ko-KR" altLang="en-US" dirty="0" smtClean="0"/>
              <a:t>가 실행되어 결과값을 조회</a:t>
            </a:r>
            <a:endParaRPr lang="en-US" altLang="ko-KR" dirty="0" smtClean="0"/>
          </a:p>
        </p:txBody>
      </p:sp>
      <p:sp>
        <p:nvSpPr>
          <p:cNvPr id="41" name="직사각형 40"/>
          <p:cNvSpPr/>
          <p:nvPr/>
        </p:nvSpPr>
        <p:spPr>
          <a:xfrm>
            <a:off x="827584" y="3284984"/>
            <a:ext cx="3312368" cy="5760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65509" y="3140967"/>
            <a:ext cx="2952328" cy="1030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acct 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{'_age': 1234, '_name': 'obi'}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701884" y="3429000"/>
            <a:ext cx="2390395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23528" y="4977172"/>
            <a:ext cx="2628292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Person.__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__["age"].__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__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{'default': 42, 'type': &lt;type '</a:t>
            </a:r>
            <a:r>
              <a:rPr lang="en-US" altLang="ko-KR" sz="1200" dirty="0" err="1">
                <a:solidFill>
                  <a:schemeClr val="tx1"/>
                </a:solidFill>
              </a:rPr>
              <a:t>int</a:t>
            </a:r>
            <a:r>
              <a:rPr lang="en-US" altLang="ko-KR" sz="1200" dirty="0">
                <a:solidFill>
                  <a:schemeClr val="tx1"/>
                </a:solidFill>
              </a:rPr>
              <a:t>'&gt;, 'name': '_age'}</a:t>
            </a: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104220" y="4977172"/>
            <a:ext cx="2628292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Person.__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__["name"].__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__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{'default': '', 'type': &lt;type '</a:t>
            </a:r>
            <a:r>
              <a:rPr lang="en-US" altLang="ko-KR" sz="1200" dirty="0" err="1">
                <a:solidFill>
                  <a:schemeClr val="tx1"/>
                </a:solidFill>
              </a:rPr>
              <a:t>str</a:t>
            </a:r>
            <a:r>
              <a:rPr lang="en-US" altLang="ko-KR" sz="1200" dirty="0">
                <a:solidFill>
                  <a:schemeClr val="tx1"/>
                </a:solidFill>
              </a:rPr>
              <a:t>'&gt;, 'name': '_name'}</a:t>
            </a: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3528" y="5555873"/>
            <a:ext cx="115212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03848" y="5627881"/>
            <a:ext cx="115212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899592" y="3861048"/>
            <a:ext cx="1584176" cy="16948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41" idx="2"/>
          </p:cNvCxnSpPr>
          <p:nvPr/>
        </p:nvCxnSpPr>
        <p:spPr>
          <a:xfrm>
            <a:off x="2483768" y="3861047"/>
            <a:ext cx="1296144" cy="18002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084168" y="5112809"/>
            <a:ext cx="2952328" cy="1030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1234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obi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stCxn id="20" idx="0"/>
          </p:cNvCxnSpPr>
          <p:nvPr/>
        </p:nvCxnSpPr>
        <p:spPr>
          <a:xfrm flipV="1">
            <a:off x="899592" y="3861048"/>
            <a:ext cx="4997489" cy="16948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13" idx="2"/>
          </p:cNvCxnSpPr>
          <p:nvPr/>
        </p:nvCxnSpPr>
        <p:spPr>
          <a:xfrm flipV="1">
            <a:off x="3923928" y="3861048"/>
            <a:ext cx="1973154" cy="17668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897081" y="5410302"/>
            <a:ext cx="119519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>
            <a:endCxn id="35" idx="0"/>
          </p:cNvCxnSpPr>
          <p:nvPr/>
        </p:nvCxnSpPr>
        <p:spPr>
          <a:xfrm>
            <a:off x="5897082" y="3861048"/>
            <a:ext cx="597598" cy="15492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072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nsmallest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 heap</a:t>
            </a:r>
            <a:r>
              <a:rPr lang="ko-KR" altLang="en-US" sz="2800" dirty="0" smtClean="0"/>
              <a:t>에 가장 값이 낮은 것을 처리</a:t>
            </a:r>
            <a:endParaRPr lang="en-US" altLang="ko-KR" sz="28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348880"/>
            <a:ext cx="40671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736" y="3924976"/>
            <a:ext cx="639127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755241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1412776"/>
            <a:ext cx="8011616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9600" dirty="0" smtClean="0"/>
              <a:t>7.Python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클래스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인터페이스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36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1412776"/>
            <a:ext cx="8011616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7.1 </a:t>
            </a:r>
            <a:r>
              <a:rPr lang="ko-KR" altLang="en-US" sz="6000" dirty="0" smtClean="0"/>
              <a:t>인터페이스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/>
              <a:t>(</a:t>
            </a:r>
            <a:r>
              <a:rPr lang="en-US" altLang="ko-KR" sz="6000" dirty="0" smtClean="0"/>
              <a:t>Duck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typing)</a:t>
            </a:r>
            <a:br>
              <a:rPr lang="en-US" altLang="ko-KR" sz="6000" dirty="0" smtClean="0"/>
            </a:br>
            <a:r>
              <a:rPr lang="ko-KR" altLang="en-US" sz="6000" dirty="0" smtClean="0"/>
              <a:t>처리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Duck typing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6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Duck </a:t>
            </a:r>
            <a:r>
              <a:rPr lang="en-US" altLang="ko-KR" dirty="0" err="1" smtClean="0"/>
              <a:t>typeing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24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다양한 클래스가 동일한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처리할 수 있도록 인터페이스를 갖도록 만드는 법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3212976"/>
            <a:ext cx="20882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403648" y="4869160"/>
            <a:ext cx="20882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39952" y="3068960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Duck typing</a:t>
            </a:r>
            <a:r>
              <a:rPr lang="ko-KR" altLang="en-US" dirty="0" smtClean="0"/>
              <a:t>에 필요한 함수 정의 후 </a:t>
            </a:r>
            <a:r>
              <a:rPr lang="ko-KR" altLang="en-US" dirty="0" err="1" smtClean="0"/>
              <a:t>인스턴스들의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 처리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9952" y="4725144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Duck typing</a:t>
            </a:r>
            <a:r>
              <a:rPr lang="ko-KR" altLang="en-US" dirty="0"/>
              <a:t>에 필요한 </a:t>
            </a:r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ko-KR" altLang="en-US" dirty="0" smtClean="0"/>
              <a:t> </a:t>
            </a:r>
            <a:r>
              <a:rPr lang="ko-KR" altLang="en-US" dirty="0"/>
              <a:t>정의 후 </a:t>
            </a:r>
            <a:r>
              <a:rPr lang="ko-KR" altLang="en-US" dirty="0" err="1"/>
              <a:t>인스턴스들의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59181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Duck </a:t>
            </a:r>
            <a:r>
              <a:rPr lang="en-US" altLang="ko-KR" dirty="0" err="1" smtClean="0"/>
              <a:t>typeing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24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여러 개의 클래스들의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동일한 이름으로 처리할 수 있도록 인터페이스를 통합</a:t>
            </a:r>
            <a:endParaRPr lang="en-US" altLang="ko-KR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331640" y="5402965"/>
            <a:ext cx="992110" cy="774389"/>
            <a:chOff x="5724128" y="3356992"/>
            <a:chExt cx="1800200" cy="1512168"/>
          </a:xfrm>
        </p:grpSpPr>
        <p:sp>
          <p:nvSpPr>
            <p:cNvPr id="13" name="직사각형 12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Number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31640" y="3806818"/>
            <a:ext cx="992110" cy="774389"/>
            <a:chOff x="5724128" y="3356992"/>
            <a:chExt cx="1800200" cy="1512168"/>
          </a:xfrm>
        </p:grpSpPr>
        <p:sp>
          <p:nvSpPr>
            <p:cNvPr id="17" name="직사각형 16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61860" y="5379519"/>
            <a:ext cx="992110" cy="774389"/>
            <a:chOff x="5724128" y="3356992"/>
            <a:chExt cx="1800200" cy="1512168"/>
          </a:xfrm>
        </p:grpSpPr>
        <p:sp>
          <p:nvSpPr>
            <p:cNvPr id="23" name="직사각형 22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n1: Number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347864" y="3799933"/>
            <a:ext cx="992110" cy="774389"/>
            <a:chOff x="5724128" y="3356992"/>
            <a:chExt cx="1800200" cy="1512168"/>
          </a:xfrm>
        </p:grpSpPr>
        <p:sp>
          <p:nvSpPr>
            <p:cNvPr id="28" name="직사각형 2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s1:String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화살표 연결선 30"/>
          <p:cNvCxnSpPr>
            <a:stCxn id="14" idx="3"/>
            <a:endCxn id="24" idx="1"/>
          </p:cNvCxnSpPr>
          <p:nvPr/>
        </p:nvCxnSpPr>
        <p:spPr>
          <a:xfrm flipV="1">
            <a:off x="2323750" y="5711400"/>
            <a:ext cx="1038110" cy="2344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8" idx="3"/>
            <a:endCxn id="29" idx="1"/>
          </p:cNvCxnSpPr>
          <p:nvPr/>
        </p:nvCxnSpPr>
        <p:spPr>
          <a:xfrm flipV="1">
            <a:off x="2323750" y="4131814"/>
            <a:ext cx="1024114" cy="6885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580112" y="4413524"/>
            <a:ext cx="1368152" cy="71962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함수 정의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12160" y="5306541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내부 </a:t>
            </a:r>
            <a:r>
              <a:rPr lang="ko-KR" altLang="en-US" dirty="0" err="1" smtClean="0"/>
              <a:t>로직에</a:t>
            </a:r>
            <a:r>
              <a:rPr lang="ko-KR" altLang="en-US" dirty="0" smtClean="0"/>
              <a:t> 객체 호출을 정의</a:t>
            </a:r>
            <a:endParaRPr lang="ko-KR" altLang="en-US" dirty="0"/>
          </a:p>
        </p:txBody>
      </p:sp>
      <p:cxnSp>
        <p:nvCxnSpPr>
          <p:cNvPr id="47" name="직선 화살표 연결선 46"/>
          <p:cNvCxnSpPr>
            <a:stCxn id="29" idx="3"/>
            <a:endCxn id="4" idx="1"/>
          </p:cNvCxnSpPr>
          <p:nvPr/>
        </p:nvCxnSpPr>
        <p:spPr>
          <a:xfrm>
            <a:off x="4339974" y="4131814"/>
            <a:ext cx="1240138" cy="641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24" idx="3"/>
            <a:endCxn id="4" idx="1"/>
          </p:cNvCxnSpPr>
          <p:nvPr/>
        </p:nvCxnSpPr>
        <p:spPr>
          <a:xfrm flipV="1">
            <a:off x="4353970" y="4773339"/>
            <a:ext cx="1226142" cy="9380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655389" y="3608149"/>
            <a:ext cx="137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함수의 인자로 전달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338354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Duck </a:t>
            </a:r>
            <a:r>
              <a:rPr lang="en-US" altLang="ko-KR" dirty="0" err="1"/>
              <a:t>typeing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Duck </a:t>
            </a:r>
            <a:r>
              <a:rPr lang="en-US" altLang="ko-KR" dirty="0" err="1" smtClean="0"/>
              <a:t>typeing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필한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정의한 후에  </a:t>
            </a:r>
            <a:r>
              <a:rPr lang="ko-KR" altLang="en-US" dirty="0" err="1" smtClean="0"/>
              <a:t>클래스별로</a:t>
            </a:r>
            <a:r>
              <a:rPr lang="ko-KR" altLang="en-US" dirty="0" smtClean="0"/>
              <a:t> 함수와 동일한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정의</a:t>
            </a:r>
            <a:endParaRPr lang="en-US" altLang="ko-KR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140968"/>
            <a:ext cx="576262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47028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Duck </a:t>
            </a:r>
            <a:r>
              <a:rPr lang="en-US" altLang="ko-KR" dirty="0" err="1"/>
              <a:t>typeing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Duck typing </a:t>
            </a:r>
            <a:r>
              <a:rPr lang="ko-KR" altLang="en-US" dirty="0" smtClean="0"/>
              <a:t>처리를 위한 함수 구현 및 실행</a:t>
            </a:r>
            <a:endParaRPr lang="en-US" altLang="ko-KR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212976"/>
            <a:ext cx="45720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064798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Duck </a:t>
            </a:r>
            <a:r>
              <a:rPr lang="en-US" altLang="ko-KR" dirty="0" err="1" smtClean="0"/>
              <a:t>typeing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24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여러 개의 클래스들의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동일한 이름으로 처리할 수 있도록 인터페이스를 통합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5529492" y="4452576"/>
            <a:ext cx="992110" cy="774389"/>
            <a:chOff x="5724128" y="3356992"/>
            <a:chExt cx="1800200" cy="1512168"/>
          </a:xfrm>
        </p:grpSpPr>
        <p:sp>
          <p:nvSpPr>
            <p:cNvPr id="9" name="직사각형 8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Mixin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331640" y="5402965"/>
            <a:ext cx="992110" cy="774389"/>
            <a:chOff x="5724128" y="3356992"/>
            <a:chExt cx="1800200" cy="1512168"/>
          </a:xfrm>
        </p:grpSpPr>
        <p:sp>
          <p:nvSpPr>
            <p:cNvPr id="13" name="직사각형 12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Number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31640" y="3806818"/>
            <a:ext cx="992110" cy="774389"/>
            <a:chOff x="5724128" y="3356992"/>
            <a:chExt cx="1800200" cy="1512168"/>
          </a:xfrm>
        </p:grpSpPr>
        <p:sp>
          <p:nvSpPr>
            <p:cNvPr id="17" name="직사각형 16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61860" y="5379519"/>
            <a:ext cx="992110" cy="774389"/>
            <a:chOff x="5724128" y="3356992"/>
            <a:chExt cx="1800200" cy="1512168"/>
          </a:xfrm>
        </p:grpSpPr>
        <p:sp>
          <p:nvSpPr>
            <p:cNvPr id="23" name="직사각형 22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n1: Number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347864" y="3799933"/>
            <a:ext cx="992110" cy="774389"/>
            <a:chOff x="5724128" y="3356992"/>
            <a:chExt cx="1800200" cy="1512168"/>
          </a:xfrm>
        </p:grpSpPr>
        <p:sp>
          <p:nvSpPr>
            <p:cNvPr id="28" name="직사각형 2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s1:String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화살표 연결선 30"/>
          <p:cNvCxnSpPr>
            <a:stCxn id="14" idx="3"/>
            <a:endCxn id="24" idx="1"/>
          </p:cNvCxnSpPr>
          <p:nvPr/>
        </p:nvCxnSpPr>
        <p:spPr>
          <a:xfrm flipV="1">
            <a:off x="2323750" y="5711400"/>
            <a:ext cx="1038110" cy="2344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8" idx="3"/>
            <a:endCxn id="29" idx="1"/>
          </p:cNvCxnSpPr>
          <p:nvPr/>
        </p:nvCxnSpPr>
        <p:spPr>
          <a:xfrm flipV="1">
            <a:off x="2323750" y="4131814"/>
            <a:ext cx="1024114" cy="6885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012160" y="5306541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내부 </a:t>
            </a:r>
            <a:r>
              <a:rPr lang="ko-KR" altLang="en-US" dirty="0" err="1" smtClean="0"/>
              <a:t>로직에</a:t>
            </a:r>
            <a:r>
              <a:rPr lang="ko-KR" altLang="en-US" dirty="0" smtClean="0"/>
              <a:t> 객체 호출을 정의</a:t>
            </a:r>
            <a:endParaRPr lang="ko-KR" altLang="en-US" dirty="0"/>
          </a:p>
        </p:txBody>
      </p:sp>
      <p:cxnSp>
        <p:nvCxnSpPr>
          <p:cNvPr id="47" name="직선 화살표 연결선 46"/>
          <p:cNvCxnSpPr>
            <a:stCxn id="29" idx="3"/>
          </p:cNvCxnSpPr>
          <p:nvPr/>
        </p:nvCxnSpPr>
        <p:spPr>
          <a:xfrm>
            <a:off x="4339974" y="4131814"/>
            <a:ext cx="1240138" cy="641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24" idx="3"/>
          </p:cNvCxnSpPr>
          <p:nvPr/>
        </p:nvCxnSpPr>
        <p:spPr>
          <a:xfrm flipV="1">
            <a:off x="4353970" y="4773339"/>
            <a:ext cx="1226142" cy="9380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655389" y="3436625"/>
            <a:ext cx="1370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클래스의 </a:t>
            </a:r>
            <a:r>
              <a:rPr lang="ko-KR" altLang="en-US" dirty="0" err="1" smtClean="0"/>
              <a:t>정적메소드의</a:t>
            </a:r>
            <a:r>
              <a:rPr lang="ko-KR" altLang="en-US" dirty="0" smtClean="0"/>
              <a:t> 인자로 전달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040832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Duck </a:t>
            </a:r>
            <a:r>
              <a:rPr lang="en-US" altLang="ko-KR" dirty="0" err="1"/>
              <a:t>typeing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 smtClean="0"/>
              <a:t>Duck </a:t>
            </a:r>
            <a:r>
              <a:rPr lang="en-US" altLang="ko-KR" dirty="0" err="1" smtClean="0"/>
              <a:t>typeing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위한 클래스 내의 </a:t>
            </a:r>
            <a:r>
              <a:rPr lang="en-US" altLang="ko-KR" dirty="0" err="1" smtClean="0"/>
              <a:t>staticmethod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후에 </a:t>
            </a:r>
            <a:r>
              <a:rPr lang="ko-KR" altLang="en-US" dirty="0" err="1" smtClean="0"/>
              <a:t>클래스별로</a:t>
            </a:r>
            <a:r>
              <a:rPr lang="ko-KR" altLang="en-US" dirty="0" smtClean="0"/>
              <a:t> 동일한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정의</a:t>
            </a:r>
            <a:endParaRPr lang="en-US" altLang="ko-KR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418" y="2996952"/>
            <a:ext cx="5648325" cy="373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055419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Duck </a:t>
            </a:r>
            <a:r>
              <a:rPr lang="en-US" altLang="ko-KR" dirty="0" err="1"/>
              <a:t>typeing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Duck </a:t>
            </a:r>
            <a:r>
              <a:rPr lang="en-US" altLang="ko-KR" dirty="0" err="1"/>
              <a:t>typeing</a:t>
            </a:r>
            <a:r>
              <a:rPr lang="en-US" altLang="ko-KR" dirty="0"/>
              <a:t> </a:t>
            </a:r>
            <a:r>
              <a:rPr lang="ko-KR" altLang="en-US" dirty="0"/>
              <a:t>처리를 위한 함수 구현 및 실행</a:t>
            </a:r>
            <a:endParaRPr lang="en-US" altLang="ko-KR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70" y="3356992"/>
            <a:ext cx="43434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013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</a:t>
            </a:r>
            <a:r>
              <a:rPr lang="en-US" altLang="ko-KR" dirty="0" err="1" smtClean="0"/>
              <a:t>heapq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 </a:t>
            </a:r>
            <a:r>
              <a:rPr lang="en-US" altLang="ko-KR" sz="2800" dirty="0" err="1" smtClean="0"/>
              <a:t>heapq</a:t>
            </a:r>
            <a:r>
              <a:rPr lang="ko-KR" altLang="en-US" sz="2800" dirty="0" smtClean="0"/>
              <a:t>에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타입으로 넣었을 경우 </a:t>
            </a:r>
            <a:r>
              <a:rPr lang="en-US" altLang="ko-KR" sz="2800" dirty="0" smtClean="0"/>
              <a:t>key</a:t>
            </a:r>
            <a:r>
              <a:rPr lang="ko-KR" altLang="en-US" sz="2800" dirty="0" smtClean="0"/>
              <a:t>를 이용해서 처리하도록 처리</a:t>
            </a:r>
            <a:endParaRPr lang="en-US" altLang="ko-KR" sz="2800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3789040"/>
            <a:ext cx="71723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653961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1412776"/>
            <a:ext cx="8011616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6.2 </a:t>
            </a:r>
            <a:r>
              <a:rPr lang="ko-KR" altLang="en-US" sz="6000" dirty="0" smtClean="0"/>
              <a:t>인터페이스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/>
              <a:t>(</a:t>
            </a:r>
            <a:r>
              <a:rPr lang="en-US" altLang="ko-KR" sz="6000" dirty="0" err="1" smtClean="0"/>
              <a:t>Mixin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r>
              <a:rPr lang="ko-KR" altLang="en-US" sz="6000" dirty="0" smtClean="0"/>
              <a:t>처리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3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Mixin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54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Mixin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메소드</a:t>
            </a:r>
            <a:r>
              <a:rPr lang="ko-KR" altLang="en-US" dirty="0" smtClean="0"/>
              <a:t> 기반으로 상위 클래스를 정의하고 하위 클래스에서는 이를 활용해서 처리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3203848" y="3163272"/>
            <a:ext cx="992110" cy="774389"/>
            <a:chOff x="5724128" y="3356992"/>
            <a:chExt cx="1800200" cy="1512168"/>
          </a:xfrm>
        </p:grpSpPr>
        <p:sp>
          <p:nvSpPr>
            <p:cNvPr id="9" name="직사각형 8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Mixin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558976" y="4270094"/>
            <a:ext cx="992110" cy="774389"/>
            <a:chOff x="5724128" y="3356992"/>
            <a:chExt cx="1800200" cy="1512168"/>
          </a:xfrm>
        </p:grpSpPr>
        <p:sp>
          <p:nvSpPr>
            <p:cNvPr id="13" name="직사각형 12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Number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799114" y="4270094"/>
            <a:ext cx="992110" cy="774389"/>
            <a:chOff x="5724128" y="3356992"/>
            <a:chExt cx="1800200" cy="1512168"/>
          </a:xfrm>
        </p:grpSpPr>
        <p:sp>
          <p:nvSpPr>
            <p:cNvPr id="17" name="직사각형 16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꺾인 연결선 19"/>
          <p:cNvCxnSpPr>
            <a:stCxn id="13" idx="0"/>
            <a:endCxn id="11" idx="2"/>
          </p:cNvCxnSpPr>
          <p:nvPr/>
        </p:nvCxnSpPr>
        <p:spPr>
          <a:xfrm rot="5400000" flipH="1" flipV="1">
            <a:off x="3211251" y="3781442"/>
            <a:ext cx="332432" cy="644872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7" idx="0"/>
            <a:endCxn id="11" idx="2"/>
          </p:cNvCxnSpPr>
          <p:nvPr/>
        </p:nvCxnSpPr>
        <p:spPr>
          <a:xfrm rot="16200000" flipV="1">
            <a:off x="3831320" y="3806245"/>
            <a:ext cx="332432" cy="595266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2558976" y="5533925"/>
            <a:ext cx="992110" cy="774389"/>
            <a:chOff x="5724128" y="3356992"/>
            <a:chExt cx="1800200" cy="1512168"/>
          </a:xfrm>
        </p:grpSpPr>
        <p:sp>
          <p:nvSpPr>
            <p:cNvPr id="26" name="직사각형 25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n1: Number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799114" y="5533925"/>
            <a:ext cx="992110" cy="774389"/>
            <a:chOff x="5724128" y="3356992"/>
            <a:chExt cx="1800200" cy="1512168"/>
          </a:xfrm>
        </p:grpSpPr>
        <p:sp>
          <p:nvSpPr>
            <p:cNvPr id="30" name="직사각형 2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s1:String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3" name="직선 화살표 연결선 32"/>
          <p:cNvCxnSpPr>
            <a:stCxn id="15" idx="2"/>
            <a:endCxn id="26" idx="0"/>
          </p:cNvCxnSpPr>
          <p:nvPr/>
        </p:nvCxnSpPr>
        <p:spPr>
          <a:xfrm>
            <a:off x="3055031" y="5044483"/>
            <a:ext cx="0" cy="489442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2"/>
            <a:endCxn id="30" idx="0"/>
          </p:cNvCxnSpPr>
          <p:nvPr/>
        </p:nvCxnSpPr>
        <p:spPr>
          <a:xfrm>
            <a:off x="4295169" y="5044483"/>
            <a:ext cx="0" cy="489442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580112" y="3172797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상위클래스에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1"/>
            <a:endCxn id="10" idx="3"/>
          </p:cNvCxnSpPr>
          <p:nvPr/>
        </p:nvCxnSpPr>
        <p:spPr>
          <a:xfrm flipH="1" flipV="1">
            <a:off x="4195958" y="3495153"/>
            <a:ext cx="1384154" cy="8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718922" y="4362283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</a:t>
            </a:r>
            <a:r>
              <a:rPr lang="ko-KR" altLang="en-US" dirty="0" smtClean="0"/>
              <a:t>위클래스에 </a:t>
            </a:r>
            <a:r>
              <a:rPr lang="ko-KR" altLang="en-US" dirty="0" err="1" smtClean="0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정의하지 않음</a:t>
            </a:r>
            <a:endParaRPr lang="ko-KR" altLang="en-US" dirty="0"/>
          </a:p>
        </p:txBody>
      </p:sp>
      <p:cxnSp>
        <p:nvCxnSpPr>
          <p:cNvPr id="23" name="직선 화살표 연결선 22"/>
          <p:cNvCxnSpPr>
            <a:stCxn id="34" idx="1"/>
            <a:endCxn id="18" idx="3"/>
          </p:cNvCxnSpPr>
          <p:nvPr/>
        </p:nvCxnSpPr>
        <p:spPr>
          <a:xfrm flipH="1" flipV="1">
            <a:off x="4791224" y="4601975"/>
            <a:ext cx="927698" cy="834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718922" y="5551253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호출해서 사용</a:t>
            </a:r>
            <a:endParaRPr lang="ko-KR" altLang="en-US" dirty="0"/>
          </a:p>
        </p:txBody>
      </p:sp>
      <p:cxnSp>
        <p:nvCxnSpPr>
          <p:cNvPr id="37" name="직선 화살표 연결선 36"/>
          <p:cNvCxnSpPr>
            <a:stCxn id="36" idx="1"/>
            <a:endCxn id="31" idx="3"/>
          </p:cNvCxnSpPr>
          <p:nvPr/>
        </p:nvCxnSpPr>
        <p:spPr>
          <a:xfrm flipH="1" flipV="1">
            <a:off x="4791224" y="5865806"/>
            <a:ext cx="927698" cy="86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0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Mixin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메소드</a:t>
            </a:r>
            <a:r>
              <a:rPr lang="ko-KR" altLang="en-US" dirty="0" smtClean="0"/>
              <a:t> 기반으로 상위 클래스를 정의하고 하위 클래스에서는 이를 활용해서 처리</a:t>
            </a:r>
            <a:endParaRPr lang="en-US" altLang="ko-KR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10272"/>
            <a:ext cx="5688632" cy="392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09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1412776"/>
            <a:ext cx="8011616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9600" dirty="0" smtClean="0"/>
              <a:t>8.Python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클래스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추상화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0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8.1 Abstract</a:t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smtClean="0"/>
              <a:t>일반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75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추상 클래스 기본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97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Abstract Class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추상화 클래스란 직접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만들지 못하고 상속을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받아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오버라이딩해서</a:t>
            </a:r>
            <a:r>
              <a:rPr lang="ko-KR" altLang="en-US" dirty="0" smtClean="0"/>
              <a:t> 사용하는 방식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187624" y="3429001"/>
            <a:ext cx="2520280" cy="440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Concrete Class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5535588" y="3429001"/>
            <a:ext cx="2420788" cy="440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</a:t>
            </a:r>
            <a:endParaRPr lang="ko-KR" altLang="en-US" sz="1400" dirty="0"/>
          </a:p>
        </p:txBody>
      </p:sp>
      <p:cxnSp>
        <p:nvCxnSpPr>
          <p:cNvPr id="6" name="직선 화살표 연결선 5"/>
          <p:cNvCxnSpPr>
            <a:stCxn id="4" idx="3"/>
            <a:endCxn id="17" idx="1"/>
          </p:cNvCxnSpPr>
          <p:nvPr/>
        </p:nvCxnSpPr>
        <p:spPr>
          <a:xfrm>
            <a:off x="3707904" y="3649138"/>
            <a:ext cx="18276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3779" y="3426547"/>
            <a:ext cx="3223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/>
              <a:t>Obj</a:t>
            </a:r>
            <a:r>
              <a:rPr lang="en-US" altLang="ko-KR" sz="1000" dirty="0" smtClean="0"/>
              <a:t> = </a:t>
            </a:r>
            <a:r>
              <a:rPr lang="en-US" altLang="ko-KR" sz="1000" dirty="0" err="1" smtClean="0"/>
              <a:t>ConcreteClass</a:t>
            </a:r>
            <a:r>
              <a:rPr lang="en-US" altLang="ko-KR" sz="1000" dirty="0" smtClean="0"/>
              <a:t>()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2923779" y="3733805"/>
            <a:ext cx="3223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 smtClean="0"/>
              <a:t>인스턴스</a:t>
            </a:r>
            <a:r>
              <a:rPr lang="ko-KR" altLang="en-US" sz="1000" dirty="0" smtClean="0"/>
              <a:t> 객체 생성</a:t>
            </a:r>
            <a:endParaRPr lang="ko-KR" altLang="en-US" sz="1000" dirty="0"/>
          </a:p>
        </p:txBody>
      </p:sp>
      <p:sp>
        <p:nvSpPr>
          <p:cNvPr id="25" name="직사각형 24"/>
          <p:cNvSpPr/>
          <p:nvPr/>
        </p:nvSpPr>
        <p:spPr>
          <a:xfrm>
            <a:off x="1179104" y="4106345"/>
            <a:ext cx="2520280" cy="440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Abstract Class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5527068" y="4106345"/>
            <a:ext cx="2420788" cy="440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</a:t>
            </a:r>
            <a:endParaRPr lang="ko-KR" altLang="en-US" sz="1400" dirty="0"/>
          </a:p>
        </p:txBody>
      </p:sp>
      <p:cxnSp>
        <p:nvCxnSpPr>
          <p:cNvPr id="28" name="직선 화살표 연결선 27"/>
          <p:cNvCxnSpPr>
            <a:stCxn id="25" idx="3"/>
            <a:endCxn id="27" idx="1"/>
          </p:cNvCxnSpPr>
          <p:nvPr/>
        </p:nvCxnSpPr>
        <p:spPr>
          <a:xfrm>
            <a:off x="3699384" y="4326482"/>
            <a:ext cx="18276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915259" y="4103891"/>
            <a:ext cx="3223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/>
              <a:t>Obj</a:t>
            </a:r>
            <a:r>
              <a:rPr lang="en-US" altLang="ko-KR" sz="1000" dirty="0" smtClean="0"/>
              <a:t> = </a:t>
            </a:r>
            <a:r>
              <a:rPr lang="en-US" altLang="ko-KR" sz="1000" dirty="0" err="1" smtClean="0"/>
              <a:t>ConcreteClass</a:t>
            </a:r>
            <a:r>
              <a:rPr lang="en-US" altLang="ko-KR" sz="1000" dirty="0" smtClean="0"/>
              <a:t>()</a:t>
            </a:r>
            <a:endParaRPr lang="ko-KR" alt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2915259" y="4411149"/>
            <a:ext cx="3223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 smtClean="0"/>
              <a:t>인스턴스</a:t>
            </a:r>
            <a:r>
              <a:rPr lang="ko-KR" altLang="en-US" sz="1000" dirty="0" smtClean="0"/>
              <a:t> 객체 생성</a:t>
            </a:r>
            <a:endParaRPr lang="ko-KR" alt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311289" y="4005064"/>
            <a:ext cx="692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FF0000"/>
                </a:solidFill>
              </a:rPr>
              <a:t>X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179104" y="5045102"/>
            <a:ext cx="6849280" cy="1120201"/>
            <a:chOff x="1149286" y="5369869"/>
            <a:chExt cx="6879098" cy="570220"/>
          </a:xfrm>
        </p:grpSpPr>
        <p:sp>
          <p:nvSpPr>
            <p:cNvPr id="33" name="직사각형 32"/>
            <p:cNvSpPr/>
            <p:nvPr/>
          </p:nvSpPr>
          <p:spPr>
            <a:xfrm>
              <a:off x="1149286" y="5376170"/>
              <a:ext cx="1188640" cy="543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Abstract Class</a:t>
              </a:r>
              <a:endParaRPr lang="ko-KR" altLang="en-US" sz="14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94515" y="5376170"/>
              <a:ext cx="1188640" cy="543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Concrete Class</a:t>
              </a:r>
              <a:endParaRPr lang="ko-KR" altLang="en-US" sz="14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839744" y="5376170"/>
              <a:ext cx="1188640" cy="543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instance</a:t>
              </a:r>
              <a:endParaRPr lang="ko-KR" altLang="en-US" sz="1400" dirty="0"/>
            </a:p>
          </p:txBody>
        </p:sp>
        <p:cxnSp>
          <p:nvCxnSpPr>
            <p:cNvPr id="36" name="직선 화살표 연결선 35"/>
            <p:cNvCxnSpPr>
              <a:endCxn id="34" idx="1"/>
            </p:cNvCxnSpPr>
            <p:nvPr/>
          </p:nvCxnSpPr>
          <p:spPr>
            <a:xfrm flipV="1">
              <a:off x="2337926" y="5648002"/>
              <a:ext cx="1656589" cy="295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267744" y="5369869"/>
              <a:ext cx="1872208" cy="264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err="1" smtClean="0"/>
                <a:t>ConcreteClass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(Abstract Class)</a:t>
              </a:r>
              <a:endParaRPr lang="ko-KR" altLang="en-US" sz="1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67744" y="5693868"/>
              <a:ext cx="18722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/>
                <a:t>상속</a:t>
              </a:r>
              <a:endParaRPr lang="ko-KR" alt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076056" y="5373216"/>
              <a:ext cx="1872208" cy="142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err="1" smtClean="0"/>
                <a:t>Obj</a:t>
              </a:r>
              <a:r>
                <a:rPr lang="en-US" altLang="ko-KR" sz="1000" dirty="0" smtClean="0"/>
                <a:t> = </a:t>
              </a:r>
              <a:r>
                <a:rPr lang="en-US" altLang="ko-KR" sz="1000" dirty="0" err="1" smtClean="0"/>
                <a:t>ConcreteClass</a:t>
              </a:r>
              <a:r>
                <a:rPr lang="en-US" altLang="ko-KR" sz="1000" dirty="0" smtClean="0"/>
                <a:t>()</a:t>
              </a:r>
              <a:endParaRPr lang="ko-KR" alt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076056" y="5671621"/>
              <a:ext cx="1872208" cy="142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 smtClean="0"/>
                <a:t>인스턴스</a:t>
              </a:r>
              <a:r>
                <a:rPr lang="ko-KR" altLang="en-US" sz="1000" dirty="0" smtClean="0"/>
                <a:t> 객체 생성</a:t>
              </a:r>
              <a:endParaRPr lang="ko-KR" altLang="en-US" sz="1000" dirty="0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V="1">
              <a:off x="5144412" y="5655661"/>
              <a:ext cx="1656589" cy="295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836469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Abstract Class </a:t>
            </a:r>
            <a:r>
              <a:rPr lang="ko-KR" altLang="en-US" dirty="0" smtClean="0"/>
              <a:t>정의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24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추상화 클래스는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및 </a:t>
            </a:r>
            <a:r>
              <a:rPr lang="en-US" altLang="ko-KR" dirty="0" err="1" smtClean="0"/>
              <a:t>abc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처리 방법으로 만들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3212976"/>
            <a:ext cx="20882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exception </a:t>
            </a:r>
            <a:r>
              <a:rPr lang="ko-KR" altLang="en-US" dirty="0"/>
              <a:t>방식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403648" y="4869160"/>
            <a:ext cx="20882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abc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방식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39952" y="3068960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모든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subclass</a:t>
            </a:r>
            <a:r>
              <a:rPr lang="ko-KR" altLang="en-US" dirty="0" smtClean="0"/>
              <a:t>에서 정의할 필요가 없다</a:t>
            </a:r>
            <a:endParaRPr lang="en-US" altLang="ko-KR" dirty="0" smtClean="0"/>
          </a:p>
          <a:p>
            <a:r>
              <a:rPr lang="ko-KR" altLang="en-US" dirty="0" smtClean="0"/>
              <a:t>오류처리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NotImplementedError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9952" y="4725144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모든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subclass</a:t>
            </a:r>
            <a:r>
              <a:rPr lang="ko-KR" altLang="en-US" dirty="0" smtClean="0"/>
              <a:t>에서 정의해야 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오류처리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TypeError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248850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ABC: exception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2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43608" y="1412776"/>
            <a:ext cx="779559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1.4 collections </a:t>
            </a:r>
            <a:br>
              <a:rPr lang="en-US" altLang="ko-KR" sz="6000" dirty="0" smtClean="0"/>
            </a:br>
            <a:r>
              <a:rPr lang="ko-KR" altLang="en-US" sz="6000" dirty="0" smtClean="0"/>
              <a:t>모</a:t>
            </a:r>
            <a:r>
              <a:rPr lang="ko-KR" altLang="en-US" sz="6000" dirty="0"/>
              <a:t>듈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65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추상클래스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추상 클래스에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정의하고 </a:t>
            </a:r>
            <a:r>
              <a:rPr lang="en-US" altLang="ko-KR" dirty="0" err="1" smtClean="0"/>
              <a:t>NotImplementedError</a:t>
            </a:r>
            <a:r>
              <a:rPr lang="ko-KR" altLang="en-US" dirty="0" smtClean="0"/>
              <a:t>로 에러 처리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15" y="3789040"/>
            <a:ext cx="306705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52387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구현 클래스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추상 클래스를 상속받아 하나의 </a:t>
            </a:r>
            <a:r>
              <a:rPr lang="ko-KR" altLang="en-US" dirty="0" err="1" smtClean="0"/>
              <a:t>메소드만</a:t>
            </a:r>
            <a:r>
              <a:rPr lang="ko-KR" altLang="en-US" dirty="0" smtClean="0"/>
              <a:t> 정의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005064"/>
            <a:ext cx="2962275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57958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구현 클래스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생성하고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실행하면 구현되지 않은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 </a:t>
            </a:r>
            <a:r>
              <a:rPr lang="en-US" altLang="ko-KR" dirty="0" err="1" smtClean="0"/>
              <a:t>NotImplementedError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165" y="3284984"/>
            <a:ext cx="5905500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607447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Exception </a:t>
            </a:r>
            <a:r>
              <a:rPr lang="ko-KR" altLang="en-US" dirty="0" smtClean="0"/>
              <a:t>방식이 단점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추상 클래스를 만들었지만 실질적인 일반 구현 클래스로 인지되어 처리되지만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에러 처리</a:t>
            </a:r>
            <a:endParaRPr lang="en-US" altLang="ko-KR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20" y="3068960"/>
            <a:ext cx="58293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904940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8.2 Abstract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(decorator)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29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데코레이터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9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@</a:t>
            </a:r>
            <a:r>
              <a:rPr lang="en-US" altLang="ko-KR" dirty="0" err="1" smtClean="0"/>
              <a:t>abstractmethod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abstractmethod</a:t>
            </a:r>
            <a:r>
              <a:rPr lang="ko-KR" altLang="en-US" dirty="0" smtClean="0"/>
              <a:t>를 함수로 정의해서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처리해서 추상클래스 역할을 하도록 정의</a:t>
            </a:r>
            <a:endParaRPr lang="en-US" altLang="ko-KR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511492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27925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@</a:t>
            </a:r>
            <a:r>
              <a:rPr lang="en-US" altLang="ko-KR" dirty="0" err="1" smtClean="0"/>
              <a:t>abstractmethod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상속을 받은 클래스에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정의가 없으므로 상속된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함수를 먼저 처리하므로 에러 발생</a:t>
            </a:r>
            <a:endParaRPr lang="en-US" altLang="ko-KR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717032"/>
            <a:ext cx="615315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496079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@</a:t>
            </a:r>
            <a:r>
              <a:rPr lang="en-US" altLang="ko-KR" dirty="0" err="1" smtClean="0"/>
              <a:t>abstractmethod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구현클래스에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정의하면 </a:t>
            </a:r>
            <a:r>
              <a:rPr lang="ko-KR" altLang="en-US" dirty="0" err="1" smtClean="0"/>
              <a:t>에러없이</a:t>
            </a:r>
            <a:r>
              <a:rPr lang="ko-KR" altLang="en-US" dirty="0" smtClean="0"/>
              <a:t> 실행 됨</a:t>
            </a:r>
            <a:endParaRPr lang="en-US" altLang="ko-KR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858" y="2348880"/>
            <a:ext cx="5334000" cy="4266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132499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8.3 Abstract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(</a:t>
            </a:r>
            <a:r>
              <a:rPr lang="en-US" altLang="ko-KR" sz="6000" dirty="0" err="1" smtClean="0"/>
              <a:t>abc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모듈</a:t>
            </a:r>
            <a:r>
              <a:rPr lang="en-US" altLang="ko-KR" sz="6000" dirty="0" smtClean="0"/>
              <a:t>)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48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deque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72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추상화 모듈 </a:t>
            </a:r>
            <a:r>
              <a:rPr lang="en-US" altLang="ko-KR" dirty="0" smtClean="0"/>
              <a:t>import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2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Abstract Class : import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/>
              <a:t>MyABC</a:t>
            </a:r>
            <a:r>
              <a:rPr lang="en-US" altLang="ko-KR" dirty="0"/>
              <a:t>._</a:t>
            </a:r>
            <a:r>
              <a:rPr lang="en-US" altLang="ko-KR" dirty="0" err="1" smtClean="0"/>
              <a:t>abc_registry.data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subclass </a:t>
            </a:r>
            <a:r>
              <a:rPr lang="ko-KR" altLang="en-US" dirty="0" smtClean="0"/>
              <a:t>정보를 저장해서 추상화 요건을 갖춤</a:t>
            </a:r>
            <a:endParaRPr lang="en-US" altLang="ko-KR" dirty="0"/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140968"/>
            <a:ext cx="39719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339752" y="3861048"/>
            <a:ext cx="237626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16216" y="360989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추상화 클래스를 정의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4" idx="3"/>
            <a:endCxn id="5" idx="1"/>
          </p:cNvCxnSpPr>
          <p:nvPr/>
        </p:nvCxnSpPr>
        <p:spPr>
          <a:xfrm flipV="1">
            <a:off x="4716016" y="3933056"/>
            <a:ext cx="1800200" cy="1800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342389" y="4556111"/>
            <a:ext cx="237626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667400" y="4737001"/>
            <a:ext cx="2009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추상화 클래스 내의 </a:t>
            </a:r>
            <a:r>
              <a:rPr lang="en-US" altLang="ko-KR" dirty="0" smtClean="0"/>
              <a:t>subclass</a:t>
            </a:r>
            <a:r>
              <a:rPr lang="ko-KR" altLang="en-US" dirty="0" smtClean="0"/>
              <a:t>를 등록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14" idx="3"/>
            <a:endCxn id="15" idx="1"/>
          </p:cNvCxnSpPr>
          <p:nvPr/>
        </p:nvCxnSpPr>
        <p:spPr>
          <a:xfrm>
            <a:off x="4718653" y="4808139"/>
            <a:ext cx="1948747" cy="3905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02393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Abstract Class : import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abc</a:t>
            </a:r>
            <a:r>
              <a:rPr lang="ko-KR" altLang="en-US" dirty="0" smtClean="0"/>
              <a:t>모듈을 이용해서 </a:t>
            </a:r>
            <a:r>
              <a:rPr lang="en-US" altLang="ko-KR" dirty="0" err="1" smtClean="0"/>
              <a:t>ABCMeta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새로운 클래스 내의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metaclass</a:t>
            </a:r>
            <a:r>
              <a:rPr lang="en-US" altLang="ko-KR" dirty="0" smtClean="0"/>
              <a:t>__</a:t>
            </a:r>
            <a:r>
              <a:rPr lang="ko-KR" altLang="en-US" dirty="0" smtClean="0"/>
              <a:t>에 지정</a:t>
            </a:r>
            <a:endParaRPr lang="en-US" altLang="ko-KR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17032"/>
            <a:ext cx="583264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011318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Abstract Class </a:t>
            </a:r>
            <a:r>
              <a:rPr lang="ko-KR" altLang="en-US" dirty="0" err="1" smtClean="0"/>
              <a:t>버전별</a:t>
            </a:r>
            <a:r>
              <a:rPr lang="ko-KR" altLang="en-US" dirty="0" smtClean="0"/>
              <a:t> 처리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추상화 클래스 정의 기준이 </a:t>
            </a:r>
            <a:r>
              <a:rPr lang="ko-KR" altLang="en-US" dirty="0" err="1" smtClean="0"/>
              <a:t>버전별로</a:t>
            </a:r>
            <a:r>
              <a:rPr lang="ko-KR" altLang="en-US" dirty="0" smtClean="0"/>
              <a:t> 변경되어 사용됨</a:t>
            </a:r>
            <a:endParaRPr lang="en-US" altLang="ko-KR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996952"/>
            <a:ext cx="361950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21734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ABC: </a:t>
            </a:r>
            <a:r>
              <a:rPr lang="en-US" altLang="ko-KR" dirty="0" err="1" smtClean="0"/>
              <a:t>abc</a:t>
            </a:r>
            <a:r>
              <a:rPr lang="en-US" altLang="ko-KR" dirty="0" smtClean="0"/>
              <a:t> import </a:t>
            </a:r>
            <a:r>
              <a:rPr lang="ko-KR" altLang="en-US" dirty="0" smtClean="0"/>
              <a:t>이</a:t>
            </a:r>
            <a:r>
              <a:rPr lang="ko-KR" altLang="en-US" dirty="0"/>
              <a:t>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91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추상화 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생성 오류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abc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모듈을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해서 처리시 추상클래스의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에러 발생</a:t>
            </a:r>
            <a:endParaRPr lang="en-US" altLang="ko-KR" dirty="0"/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2780928"/>
            <a:ext cx="61626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77568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Abstractmethod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일부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추상화클래스 내의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구현클래스에서 전부 재정의를 하지 않으면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오류 발생</a:t>
            </a:r>
            <a:endParaRPr lang="en-US" altLang="ko-KR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2852936"/>
            <a:ext cx="5962650" cy="3690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099442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구현 클래스 전부 재정의 후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추상클래스를 구현클래스에 재정의 후 실행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6353134" y="5143764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상속 및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오버라이딩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5051432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추상클래스의 모든 </a:t>
            </a:r>
            <a:r>
              <a:rPr lang="ko-KR" altLang="en-US" sz="1200" dirty="0" err="1" smtClean="0"/>
              <a:t>메소드를</a:t>
            </a:r>
            <a:r>
              <a:rPr lang="ko-KR" altLang="en-US" sz="1200" dirty="0" smtClean="0"/>
              <a:t> 구현되어야 함</a:t>
            </a:r>
            <a:endParaRPr lang="ko-KR" altLang="en-US" sz="1200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708920"/>
            <a:ext cx="3409950" cy="3979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354670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추상화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16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Abstract Class :</a:t>
            </a:r>
            <a:r>
              <a:rPr lang="en-US" altLang="ko-KR" dirty="0" err="1" smtClean="0"/>
              <a:t>abstractproperty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Abstract Class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abc.abstractproperty</a:t>
            </a:r>
            <a:r>
              <a:rPr lang="ko-KR" altLang="en-US" dirty="0" smtClean="0"/>
              <a:t>를 사용해서 정의하고 구현클래스에도 동일하게 처리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4860032" y="3140968"/>
            <a:ext cx="3672408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/>
              <a:t>c</a:t>
            </a:r>
            <a:r>
              <a:rPr lang="en-US" altLang="ko-KR" sz="1400" b="1" dirty="0" smtClean="0"/>
              <a:t>lass  </a:t>
            </a:r>
            <a:r>
              <a:rPr lang="ko-KR" altLang="en-US" sz="1400" b="1" dirty="0" err="1" smtClean="0"/>
              <a:t>구현클래스명</a:t>
            </a:r>
            <a:r>
              <a:rPr lang="en-US" altLang="ko-KR" sz="1400" b="1" dirty="0" smtClean="0"/>
              <a:t>() :</a:t>
            </a:r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       </a:t>
            </a:r>
            <a:r>
              <a:rPr lang="en-US" altLang="ko-KR" sz="1400" b="1" dirty="0" err="1" smtClean="0"/>
              <a:t>def</a:t>
            </a:r>
            <a:r>
              <a:rPr lang="en-US" altLang="ko-KR" sz="1400" b="1" dirty="0" smtClean="0"/>
              <a:t> __</a:t>
            </a:r>
            <a:r>
              <a:rPr lang="en-US" altLang="ko-KR" sz="1400" b="1" dirty="0" err="1" smtClean="0"/>
              <a:t>init</a:t>
            </a:r>
            <a:r>
              <a:rPr lang="en-US" altLang="ko-KR" sz="1400" b="1" dirty="0" smtClean="0"/>
              <a:t>__(self, value) :</a:t>
            </a:r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             self.</a:t>
            </a:r>
            <a:r>
              <a:rPr lang="ko-KR" altLang="en-US" sz="1400" b="1" dirty="0" err="1" smtClean="0"/>
              <a:t>변수명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= value</a:t>
            </a:r>
          </a:p>
          <a:p>
            <a:endParaRPr lang="en-US" altLang="ko-KR" sz="1400" b="1" dirty="0" smtClean="0"/>
          </a:p>
          <a:p>
            <a:pPr lvl="1"/>
            <a:r>
              <a:rPr lang="en-US" altLang="ko-KR" sz="1400" b="1" dirty="0" smtClean="0"/>
              <a:t>@property</a:t>
            </a:r>
            <a:endParaRPr lang="en-US" altLang="ko-KR" sz="1400" b="1" dirty="0"/>
          </a:p>
          <a:p>
            <a:pPr lvl="1"/>
            <a:r>
              <a:rPr lang="en-US" altLang="ko-KR" sz="1400" b="1" dirty="0" err="1"/>
              <a:t>def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get</a:t>
            </a:r>
            <a:r>
              <a:rPr lang="ko-KR" altLang="en-US" sz="1400" b="1" dirty="0" err="1" smtClean="0"/>
              <a:t>메소드명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:</a:t>
            </a:r>
          </a:p>
          <a:p>
            <a:pPr lvl="1"/>
            <a:r>
              <a:rPr lang="en-US" altLang="ko-KR" sz="1400" b="1" dirty="0" smtClean="0"/>
              <a:t>@</a:t>
            </a:r>
            <a:r>
              <a:rPr lang="ko-KR" altLang="en-US" sz="1400" b="1" dirty="0" err="1" smtClean="0"/>
              <a:t>변수명</a:t>
            </a:r>
            <a:r>
              <a:rPr lang="en-US" altLang="ko-KR" sz="1400" b="1" dirty="0" smtClean="0"/>
              <a:t>.setter</a:t>
            </a:r>
          </a:p>
          <a:p>
            <a:pPr lvl="1"/>
            <a:r>
              <a:rPr lang="en-US" altLang="ko-KR" sz="1400" b="1" dirty="0" err="1"/>
              <a:t>d</a:t>
            </a:r>
            <a:r>
              <a:rPr lang="en-US" altLang="ko-KR" sz="1400" b="1" dirty="0" err="1" smtClean="0"/>
              <a:t>ef</a:t>
            </a:r>
            <a:r>
              <a:rPr lang="en-US" altLang="ko-KR" sz="1400" b="1" dirty="0" smtClean="0"/>
              <a:t> set</a:t>
            </a:r>
            <a:r>
              <a:rPr lang="ko-KR" altLang="en-US" sz="1400" b="1" dirty="0" err="1" smtClean="0"/>
              <a:t>메소드명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:</a:t>
            </a:r>
          </a:p>
          <a:p>
            <a:pPr lvl="1"/>
            <a:r>
              <a:rPr lang="en-US" altLang="ko-KR" sz="1400" b="1" dirty="0" smtClean="0"/>
              <a:t>@</a:t>
            </a:r>
            <a:r>
              <a:rPr lang="ko-KR" altLang="en-US" sz="1400" b="1" dirty="0" err="1" smtClean="0"/>
              <a:t>변수명</a:t>
            </a:r>
            <a:r>
              <a:rPr lang="en-US" altLang="ko-KR" sz="1400" b="1" dirty="0" smtClean="0"/>
              <a:t>.</a:t>
            </a:r>
            <a:r>
              <a:rPr lang="en-US" altLang="ko-KR" sz="1400" b="1" dirty="0" err="1" smtClean="0"/>
              <a:t>deleter</a:t>
            </a:r>
            <a:endParaRPr lang="en-US" altLang="ko-KR" sz="1400" b="1" dirty="0" smtClean="0"/>
          </a:p>
          <a:p>
            <a:pPr lvl="1"/>
            <a:r>
              <a:rPr lang="en-US" altLang="ko-KR" sz="1400" b="1" dirty="0" err="1"/>
              <a:t>def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del</a:t>
            </a:r>
            <a:r>
              <a:rPr lang="ko-KR" altLang="en-US" sz="1400" b="1" dirty="0" err="1" smtClean="0"/>
              <a:t>메소드명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:</a:t>
            </a:r>
          </a:p>
          <a:p>
            <a:pPr lvl="1"/>
            <a:endParaRPr lang="en-US" altLang="ko-KR" sz="1400" b="1" dirty="0"/>
          </a:p>
        </p:txBody>
      </p:sp>
      <p:sp>
        <p:nvSpPr>
          <p:cNvPr id="11" name="직사각형 10"/>
          <p:cNvSpPr/>
          <p:nvPr/>
        </p:nvSpPr>
        <p:spPr>
          <a:xfrm>
            <a:off x="755576" y="3140968"/>
            <a:ext cx="3456384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/>
              <a:t>i</a:t>
            </a:r>
            <a:r>
              <a:rPr lang="en-US" altLang="ko-KR" sz="1400" b="1" dirty="0" smtClean="0"/>
              <a:t>mport </a:t>
            </a:r>
            <a:r>
              <a:rPr lang="en-US" altLang="ko-KR" sz="1400" b="1" dirty="0" err="1" smtClean="0"/>
              <a:t>abc</a:t>
            </a:r>
            <a:endParaRPr lang="en-US" altLang="ko-KR" sz="1400" b="1" dirty="0" smtClean="0"/>
          </a:p>
          <a:p>
            <a:r>
              <a:rPr lang="en-US" altLang="ko-KR" sz="1400" b="1" dirty="0"/>
              <a:t>c</a:t>
            </a:r>
            <a:r>
              <a:rPr lang="en-US" altLang="ko-KR" sz="1400" b="1" dirty="0" smtClean="0"/>
              <a:t>lass  </a:t>
            </a:r>
            <a:r>
              <a:rPr lang="ko-KR" altLang="en-US" sz="1400" b="1" dirty="0" err="1" smtClean="0"/>
              <a:t>추상클래스명</a:t>
            </a:r>
            <a:r>
              <a:rPr lang="en-US" altLang="ko-KR" sz="1400" b="1" dirty="0" smtClean="0"/>
              <a:t>() :</a:t>
            </a:r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     __</a:t>
            </a:r>
            <a:r>
              <a:rPr lang="en-US" altLang="ko-KR" sz="1400" b="1" dirty="0" err="1" smtClean="0"/>
              <a:t>metaclass</a:t>
            </a:r>
            <a:r>
              <a:rPr lang="en-US" altLang="ko-KR" sz="1400" b="1" dirty="0" smtClean="0"/>
              <a:t>__ = </a:t>
            </a:r>
            <a:r>
              <a:rPr lang="en-US" altLang="ko-KR" sz="1400" b="1" dirty="0" err="1"/>
              <a:t>abc.ABCMeta</a:t>
            </a:r>
            <a:endParaRPr lang="en-US" altLang="ko-KR" sz="1400" b="1" dirty="0"/>
          </a:p>
          <a:p>
            <a:endParaRPr lang="en-US" altLang="ko-KR" sz="1400" b="1" dirty="0" smtClean="0"/>
          </a:p>
          <a:p>
            <a:pPr lvl="1"/>
            <a:r>
              <a:rPr lang="en-US" altLang="ko-KR" sz="1400" b="1" dirty="0"/>
              <a:t>@</a:t>
            </a:r>
            <a:r>
              <a:rPr lang="en-US" altLang="ko-KR" sz="1400" b="1" dirty="0" err="1"/>
              <a:t>abc.abstractproperty</a:t>
            </a:r>
            <a:endParaRPr lang="en-US" altLang="ko-KR" sz="1400" b="1" dirty="0"/>
          </a:p>
          <a:p>
            <a:pPr lvl="1"/>
            <a:r>
              <a:rPr lang="en-US" altLang="ko-KR" sz="1400" b="1" dirty="0" err="1" smtClean="0"/>
              <a:t>def</a:t>
            </a:r>
            <a:r>
              <a:rPr lang="en-US" altLang="ko-KR" sz="1400" b="1" dirty="0" smtClean="0"/>
              <a:t> get</a:t>
            </a:r>
            <a:r>
              <a:rPr lang="ko-KR" altLang="en-US" sz="1400" b="1" dirty="0" err="1" smtClean="0"/>
              <a:t>메소드명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:</a:t>
            </a:r>
          </a:p>
          <a:p>
            <a:pPr lvl="1"/>
            <a:r>
              <a:rPr lang="en-US" altLang="ko-KR" sz="1400" b="1" dirty="0" smtClean="0"/>
              <a:t>@</a:t>
            </a:r>
            <a:r>
              <a:rPr lang="ko-KR" altLang="en-US" sz="1400" b="1" dirty="0" err="1" smtClean="0"/>
              <a:t>변수명</a:t>
            </a:r>
            <a:r>
              <a:rPr lang="en-US" altLang="ko-KR" sz="1400" b="1" dirty="0" smtClean="0"/>
              <a:t>.setter</a:t>
            </a:r>
          </a:p>
          <a:p>
            <a:pPr lvl="1"/>
            <a:r>
              <a:rPr lang="en-US" altLang="ko-KR" sz="1400" b="1" dirty="0" err="1"/>
              <a:t>d</a:t>
            </a:r>
            <a:r>
              <a:rPr lang="en-US" altLang="ko-KR" sz="1400" b="1" dirty="0" err="1" smtClean="0"/>
              <a:t>ef</a:t>
            </a:r>
            <a:r>
              <a:rPr lang="en-US" altLang="ko-KR" sz="1400" b="1" dirty="0" smtClean="0"/>
              <a:t> set</a:t>
            </a:r>
            <a:r>
              <a:rPr lang="ko-KR" altLang="en-US" sz="1400" b="1" dirty="0" err="1" smtClean="0"/>
              <a:t>메소드명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:</a:t>
            </a:r>
          </a:p>
          <a:p>
            <a:pPr lvl="1"/>
            <a:r>
              <a:rPr lang="en-US" altLang="ko-KR" sz="1400" b="1" dirty="0" smtClean="0"/>
              <a:t>@</a:t>
            </a:r>
            <a:r>
              <a:rPr lang="ko-KR" altLang="en-US" sz="1400" b="1" dirty="0" err="1" smtClean="0"/>
              <a:t>변수명</a:t>
            </a:r>
            <a:r>
              <a:rPr lang="en-US" altLang="ko-KR" sz="1400" b="1" dirty="0" smtClean="0"/>
              <a:t>.</a:t>
            </a:r>
            <a:r>
              <a:rPr lang="en-US" altLang="ko-KR" sz="1400" b="1" dirty="0" err="1" smtClean="0"/>
              <a:t>deleter</a:t>
            </a:r>
            <a:endParaRPr lang="en-US" altLang="ko-KR" sz="1400" b="1" dirty="0" smtClean="0"/>
          </a:p>
          <a:p>
            <a:pPr lvl="1"/>
            <a:r>
              <a:rPr lang="en-US" altLang="ko-KR" sz="1400" b="1" dirty="0" err="1"/>
              <a:t>def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del</a:t>
            </a:r>
            <a:r>
              <a:rPr lang="ko-KR" altLang="en-US" sz="1400" b="1" dirty="0" err="1" smtClean="0"/>
              <a:t>메소드명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:</a:t>
            </a:r>
          </a:p>
          <a:p>
            <a:pPr lvl="1"/>
            <a:endParaRPr lang="en-US" altLang="ko-KR" sz="1400" b="1" dirty="0"/>
          </a:p>
        </p:txBody>
      </p:sp>
      <p:sp>
        <p:nvSpPr>
          <p:cNvPr id="6" name="직사각형 5"/>
          <p:cNvSpPr/>
          <p:nvPr/>
        </p:nvSpPr>
        <p:spPr>
          <a:xfrm>
            <a:off x="1187624" y="4221088"/>
            <a:ext cx="2520280" cy="151216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48064" y="4221088"/>
            <a:ext cx="2520280" cy="151216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/오른쪽 화살표 7"/>
          <p:cNvSpPr/>
          <p:nvPr/>
        </p:nvSpPr>
        <p:spPr>
          <a:xfrm>
            <a:off x="3779912" y="4617132"/>
            <a:ext cx="1328156" cy="828092"/>
          </a:xfrm>
          <a:prstGeom prst="leftRightArrow">
            <a:avLst>
              <a:gd name="adj1" fmla="val 50000"/>
              <a:gd name="adj2" fmla="val 1732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매</a:t>
            </a:r>
            <a:r>
              <a:rPr lang="ko-KR" altLang="en-US"/>
              <a:t>칭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458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양방향에서 처리할 수 있는 </a:t>
            </a:r>
            <a:r>
              <a:rPr lang="en-US" altLang="ko-KR" sz="2800" dirty="0" smtClean="0"/>
              <a:t>queue </a:t>
            </a:r>
            <a:r>
              <a:rPr lang="ko-KR" altLang="en-US" sz="2800" dirty="0" smtClean="0"/>
              <a:t>자료 구조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deque</a:t>
            </a:r>
            <a:r>
              <a:rPr lang="en-US" altLang="ko-KR" dirty="0" smtClean="0"/>
              <a:t> 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521" y="3501008"/>
            <a:ext cx="3024336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56992"/>
            <a:ext cx="2771775" cy="297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87624" y="285293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b="1" u="sng" dirty="0" err="1" smtClean="0"/>
              <a:t>deque</a:t>
            </a:r>
            <a:r>
              <a:rPr lang="ko-KR" altLang="en-US" b="1" u="sng" dirty="0" smtClean="0"/>
              <a:t>의 </a:t>
            </a:r>
            <a:r>
              <a:rPr lang="ko-KR" altLang="en-US" b="1" u="sng" dirty="0" err="1" smtClean="0"/>
              <a:t>메소드</a:t>
            </a:r>
            <a:endParaRPr lang="ko-KR" altLang="en-US" b="1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5411553" y="298766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b="1" u="sng" dirty="0" err="1" smtClean="0"/>
              <a:t>deque</a:t>
            </a:r>
            <a:r>
              <a:rPr lang="ko-KR" altLang="en-US" b="1" u="sng" dirty="0"/>
              <a:t> </a:t>
            </a:r>
            <a:r>
              <a:rPr lang="ko-KR" altLang="en-US" b="1" u="sng" dirty="0" smtClean="0"/>
              <a:t>생</a:t>
            </a:r>
            <a:r>
              <a:rPr lang="ko-KR" altLang="en-US" b="1" u="sng" dirty="0"/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337799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Abstract Class :property </a:t>
            </a:r>
            <a:r>
              <a:rPr lang="ko-KR" altLang="en-US" dirty="0" smtClean="0"/>
              <a:t>구</a:t>
            </a:r>
            <a:r>
              <a:rPr lang="ko-KR" altLang="en-US" dirty="0"/>
              <a:t>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Abstract Class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decorator(@property</a:t>
            </a:r>
            <a:r>
              <a:rPr lang="en-US" altLang="ko-KR" dirty="0"/>
              <a:t>)</a:t>
            </a:r>
            <a:r>
              <a:rPr lang="ko-KR" altLang="en-US" dirty="0" smtClean="0"/>
              <a:t>를 사용하여 처리하기</a:t>
            </a:r>
            <a:endParaRPr lang="en-US" altLang="ko-KR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708920"/>
            <a:ext cx="3162300" cy="37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448251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Abstract Class :property </a:t>
            </a:r>
            <a:r>
              <a:rPr lang="ko-KR" altLang="en-US" dirty="0" smtClean="0"/>
              <a:t>구</a:t>
            </a:r>
            <a:r>
              <a:rPr lang="ko-KR" altLang="en-US" dirty="0"/>
              <a:t>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실행하면 일반적인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처리와 동일 </a:t>
            </a:r>
            <a:endParaRPr lang="en-US" altLang="ko-KR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790" y="3933056"/>
            <a:ext cx="28765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590781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1412776"/>
            <a:ext cx="8011616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9600" dirty="0" smtClean="0"/>
              <a:t>9.Python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클래스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Runtime </a:t>
            </a:r>
            <a:r>
              <a:rPr lang="ko-KR" altLang="en-US" sz="9600" dirty="0" smtClean="0"/>
              <a:t>처리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34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9.1 Runtime</a:t>
            </a:r>
            <a:br>
              <a:rPr lang="en-US" altLang="ko-KR" sz="6000" dirty="0" smtClean="0"/>
            </a:br>
            <a:r>
              <a:rPr lang="ko-KR" altLang="en-US" sz="6000" dirty="0" smtClean="0"/>
              <a:t>클래스 생성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44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Type </a:t>
            </a:r>
            <a:r>
              <a:rPr lang="ko-KR" altLang="en-US" dirty="0" smtClean="0"/>
              <a:t>함수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27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 </a:t>
            </a:r>
            <a:r>
              <a:rPr lang="ko-KR" altLang="en-US" dirty="0" smtClean="0"/>
              <a:t>함수 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함수에 </a:t>
            </a:r>
            <a:r>
              <a:rPr lang="ko-KR" altLang="en-US" dirty="0" err="1" smtClean="0"/>
              <a:t>클래스명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상속클래스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멤버를 지정하면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과 같은 클래스가 만들어짐</a:t>
            </a:r>
            <a:endParaRPr lang="en-US" altLang="ko-KR" dirty="0" smtClean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242" y="3789040"/>
            <a:ext cx="38671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1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ko-KR" altLang="en-US" dirty="0" smtClean="0"/>
              <a:t> 만들기 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type</a:t>
            </a:r>
            <a:r>
              <a:rPr lang="ko-KR" altLang="en-US" dirty="0" smtClean="0"/>
              <a:t>으로 클래스 생성시 변수명과 </a:t>
            </a:r>
            <a:r>
              <a:rPr lang="ko-KR" altLang="en-US" dirty="0" err="1" smtClean="0"/>
              <a:t>클래스명을</a:t>
            </a:r>
            <a:r>
              <a:rPr lang="ko-KR" altLang="en-US" dirty="0" smtClean="0"/>
              <a:t> 동일하게 처리해야 함</a:t>
            </a:r>
            <a:endParaRPr lang="en-US" altLang="ko-KR" dirty="0" smtClean="0"/>
          </a:p>
        </p:txBody>
      </p:sp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573016"/>
            <a:ext cx="34956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08104" y="2996952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정상적인 문법으로 처리</a:t>
            </a:r>
            <a:endParaRPr lang="ko-KR" altLang="en-US" dirty="0"/>
          </a:p>
        </p:txBody>
      </p:sp>
      <p:pic>
        <p:nvPicPr>
          <p:cNvPr id="788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36912"/>
            <a:ext cx="4248472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90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클래스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__, </a:t>
            </a:r>
            <a:r>
              <a:rPr lang="en-US" altLang="ko-KR" dirty="0" err="1" smtClean="0"/>
              <a:t>set_x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추가 </a:t>
            </a:r>
            <a:endParaRPr lang="en-US" altLang="ko-KR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92896"/>
            <a:ext cx="60960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929308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Type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sz="4000" dirty="0" smtClean="0"/>
              <a:t>사용자 클래스 상속처리</a:t>
            </a:r>
            <a:endParaRPr lang="ko-KR" altLang="en-US" sz="40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클래스 생성 및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후 실행</a:t>
            </a:r>
            <a:endParaRPr lang="en-US" altLang="ko-KR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8920"/>
            <a:ext cx="500062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58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Type :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Class 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56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양방향 </a:t>
            </a:r>
            <a:r>
              <a:rPr lang="en-US" altLang="ko-KR" dirty="0" smtClean="0"/>
              <a:t>queue </a:t>
            </a:r>
            <a:r>
              <a:rPr lang="ko-KR" altLang="en-US" dirty="0" smtClean="0"/>
              <a:t> 다루기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앞과 뒤로 모든 </a:t>
            </a:r>
            <a:r>
              <a:rPr lang="en-US" altLang="ko-KR" sz="2800" dirty="0" smtClean="0"/>
              <a:t>queue </a:t>
            </a:r>
            <a:r>
              <a:rPr lang="ko-KR" altLang="en-US" sz="2800" dirty="0" smtClean="0"/>
              <a:t>처리가 가능</a:t>
            </a:r>
            <a:endParaRPr lang="en-US" altLang="ko-KR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84984"/>
            <a:ext cx="4464496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21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type class 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함수에 </a:t>
            </a:r>
            <a:r>
              <a:rPr lang="ko-KR" altLang="en-US" dirty="0" err="1" smtClean="0"/>
              <a:t>클래스명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상속클래스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멤버를 지정하면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과 같은 클래스가 만들어짐</a:t>
            </a:r>
            <a:endParaRPr lang="en-US" altLang="ko-KR" dirty="0" smtClean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708" y="3212976"/>
            <a:ext cx="38671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81951" y="4941168"/>
            <a:ext cx="597666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Type(“class</a:t>
            </a:r>
            <a:r>
              <a:rPr lang="ko-KR" altLang="en-US" dirty="0" smtClean="0"/>
              <a:t>명</a:t>
            </a:r>
            <a:r>
              <a:rPr lang="en-US" altLang="ko-KR" dirty="0" smtClean="0"/>
              <a:t>”,”</a:t>
            </a:r>
            <a:r>
              <a:rPr lang="ko-KR" altLang="en-US" dirty="0" err="1" smtClean="0"/>
              <a:t>상속클래스명</a:t>
            </a:r>
            <a:r>
              <a:rPr lang="en-US" altLang="ko-KR" dirty="0" smtClean="0"/>
              <a:t>”,”class </a:t>
            </a:r>
            <a:r>
              <a:rPr lang="ko-KR" altLang="en-US" dirty="0" smtClean="0"/>
              <a:t>내부 멤버</a:t>
            </a:r>
            <a:r>
              <a:rPr lang="en-US" altLang="ko-KR" dirty="0" smtClean="0"/>
              <a:t>”)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58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type class</a:t>
            </a:r>
            <a:r>
              <a:rPr lang="ko-KR" altLang="en-US" dirty="0" smtClean="0"/>
              <a:t>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사용자 클래스 정의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type</a:t>
            </a:r>
            <a:r>
              <a:rPr lang="ko-KR" altLang="en-US" dirty="0" smtClean="0"/>
              <a:t>으로 클래스 생성을 위해서는  변수명과 </a:t>
            </a:r>
            <a:r>
              <a:rPr lang="ko-KR" altLang="en-US" dirty="0" err="1" smtClean="0"/>
              <a:t>클래스명을</a:t>
            </a:r>
            <a:r>
              <a:rPr lang="ko-KR" altLang="en-US" dirty="0" smtClean="0"/>
              <a:t> 동일하게 처리해서 하나의 클래스 정의</a:t>
            </a:r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256355" y="3115760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384147" y="4232081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type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256355" y="4231473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Person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13" idx="0"/>
            <a:endCxn id="9" idx="2"/>
          </p:cNvCxnSpPr>
          <p:nvPr/>
        </p:nvCxnSpPr>
        <p:spPr>
          <a:xfrm flipV="1">
            <a:off x="6724407" y="3639390"/>
            <a:ext cx="0" cy="5920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040331" y="2977952"/>
            <a:ext cx="1368152" cy="19442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5464267" y="4250972"/>
            <a:ext cx="504056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22281" y="4856419"/>
            <a:ext cx="1334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Class </a:t>
            </a:r>
            <a:r>
              <a:rPr lang="ko-KR" altLang="en-US" sz="1200" b="1" dirty="0" smtClean="0"/>
              <a:t>생성</a:t>
            </a:r>
            <a:endParaRPr lang="ko-KR" altLang="en-US" sz="1200" b="1" dirty="0"/>
          </a:p>
        </p:txBody>
      </p:sp>
      <p:sp>
        <p:nvSpPr>
          <p:cNvPr id="25" name="직사각형 24"/>
          <p:cNvSpPr/>
          <p:nvPr/>
        </p:nvSpPr>
        <p:spPr>
          <a:xfrm>
            <a:off x="6282827" y="5678252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 rot="5400000">
            <a:off x="6472379" y="5092900"/>
            <a:ext cx="504056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192459" y="5226835"/>
            <a:ext cx="1334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/>
              <a:t>인스턴</a:t>
            </a:r>
            <a:r>
              <a:rPr lang="ko-KR" altLang="en-US" sz="1200" b="1" dirty="0" err="1"/>
              <a:t>스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생성</a:t>
            </a:r>
            <a:endParaRPr lang="ko-KR" altLang="en-US" sz="1200" b="1" dirty="0"/>
          </a:p>
        </p:txBody>
      </p:sp>
      <p:cxnSp>
        <p:nvCxnSpPr>
          <p:cNvPr id="28" name="직선 화살표 연결선 27"/>
          <p:cNvCxnSpPr>
            <a:stCxn id="10" idx="0"/>
            <a:endCxn id="9" idx="2"/>
          </p:cNvCxnSpPr>
          <p:nvPr/>
        </p:nvCxnSpPr>
        <p:spPr>
          <a:xfrm flipV="1">
            <a:off x="4852199" y="3639390"/>
            <a:ext cx="1872208" cy="592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18931" y="5779047"/>
            <a:ext cx="1745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__class__: Person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7429985" y="4354788"/>
            <a:ext cx="1745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__class__: type</a:t>
            </a:r>
          </a:p>
          <a:p>
            <a:r>
              <a:rPr lang="en-US" altLang="ko-KR" sz="1200" dirty="0" smtClean="0"/>
              <a:t>__bases__: object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7429985" y="3178227"/>
            <a:ext cx="1745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__class__: type</a:t>
            </a:r>
          </a:p>
          <a:p>
            <a:r>
              <a:rPr lang="en-US" altLang="ko-KR" sz="1200" dirty="0" smtClean="0"/>
              <a:t>__bases__: </a:t>
            </a:r>
            <a:endParaRPr lang="ko-KR" altLang="en-US" sz="1200" dirty="0"/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398433"/>
            <a:ext cx="230505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76" y="3236110"/>
            <a:ext cx="3714383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00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사용자클래스로 클래스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4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__new__/__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smtClean="0"/>
              <a:t> 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생성자</a:t>
            </a:r>
            <a:r>
              <a:rPr lang="ko-KR" altLang="en-US" dirty="0" smtClean="0"/>
              <a:t> 클래스에  </a:t>
            </a:r>
            <a:r>
              <a:rPr lang="en-US" altLang="ko-KR" dirty="0" smtClean="0"/>
              <a:t>__new__,__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smtClean="0"/>
              <a:t>를 정의해서  새로운 클래스 생성   </a:t>
            </a:r>
            <a:endParaRPr lang="en-US" altLang="ko-KR" dirty="0" smtClean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835086"/>
            <a:ext cx="4419600" cy="363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839235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사용자 함수로 클래스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06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생성 함수 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클래스 생성을 의한 함수 정의</a:t>
            </a:r>
            <a:endParaRPr lang="en-US" altLang="ko-KR" dirty="0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88635"/>
            <a:ext cx="42291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68144" y="386104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텅빈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하나를  함수에 정의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15616" y="4005064"/>
            <a:ext cx="2160240" cy="50231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endCxn id="5" idx="1"/>
          </p:cNvCxnSpPr>
          <p:nvPr/>
        </p:nvCxnSpPr>
        <p:spPr>
          <a:xfrm flipV="1">
            <a:off x="3275856" y="4184214"/>
            <a:ext cx="2592288" cy="720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331640" y="4869160"/>
            <a:ext cx="2736304" cy="50231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020544" y="500157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텅빈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 속성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추가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11" idx="3"/>
            <a:endCxn id="12" idx="1"/>
          </p:cNvCxnSpPr>
          <p:nvPr/>
        </p:nvCxnSpPr>
        <p:spPr>
          <a:xfrm>
            <a:off x="4067944" y="5120318"/>
            <a:ext cx="1952600" cy="2044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364789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 멤버 추가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468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인자가 </a:t>
            </a:r>
            <a:r>
              <a:rPr lang="en-US" altLang="ko-KR" dirty="0" smtClean="0"/>
              <a:t>self</a:t>
            </a:r>
            <a:r>
              <a:rPr lang="ko-KR" altLang="en-US" dirty="0" smtClean="0"/>
              <a:t>인 함수를 만들어서 클래스 생성함수의 인자로 전달해서 새로운 클래스의 멤버로 등록 </a:t>
            </a:r>
            <a:endParaRPr lang="en-US" altLang="ko-KR" dirty="0" smtClean="0"/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653136"/>
            <a:ext cx="27146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95" y="3457575"/>
            <a:ext cx="28670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화살표 연결선 4"/>
          <p:cNvCxnSpPr>
            <a:stCxn id="87045" idx="2"/>
          </p:cNvCxnSpPr>
          <p:nvPr/>
        </p:nvCxnSpPr>
        <p:spPr>
          <a:xfrm>
            <a:off x="4218608" y="4086225"/>
            <a:ext cx="0" cy="9002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08104" y="4365104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생성 함수에  하나의 함수를 전달해서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786936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함수로 클래스 생성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클래스 생성함수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전달 한 후 실행</a:t>
            </a:r>
            <a:endParaRPr lang="en-US" altLang="ko-KR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924944"/>
            <a:ext cx="7658100" cy="3784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090951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8155632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9600" dirty="0" smtClean="0"/>
              <a:t>10.Exception</a:t>
            </a:r>
            <a:br>
              <a:rPr lang="en-US" altLang="ko-KR" sz="9600" dirty="0" smtClean="0"/>
            </a:b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6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Raise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29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Key: multi- value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Raise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강제로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을 발생시킬 경우 </a:t>
            </a:r>
            <a:r>
              <a:rPr lang="en-US" altLang="ko-KR" dirty="0" smtClean="0"/>
              <a:t>raise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일으킴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3429000"/>
            <a:ext cx="59340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43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Raise : </a:t>
            </a:r>
            <a:r>
              <a:rPr lang="ko-KR" altLang="en-US" dirty="0" smtClean="0"/>
              <a:t>메시지 넣기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강제로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을 발생시킬 경우 </a:t>
            </a:r>
            <a:r>
              <a:rPr lang="en-US" altLang="ko-KR" dirty="0" smtClean="0"/>
              <a:t>raise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일으킬 때 메시지를 전달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3933056"/>
            <a:ext cx="57721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4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Raise </a:t>
            </a:r>
            <a:r>
              <a:rPr lang="ko-KR" altLang="en-US" dirty="0" smtClean="0"/>
              <a:t>발생 시키기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06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Raise : </a:t>
            </a:r>
            <a:r>
              <a:rPr lang="ko-KR" altLang="en-US" dirty="0" smtClean="0"/>
              <a:t>함수 내부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 내에서 강제로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을 발생시킬 경우 </a:t>
            </a:r>
            <a:r>
              <a:rPr lang="en-US" altLang="ko-KR" dirty="0" smtClean="0"/>
              <a:t>raise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일으킴</a:t>
            </a:r>
            <a:endParaRPr lang="en-US" altLang="ko-KR" dirty="0" smtClean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89" y="2636912"/>
            <a:ext cx="5857875" cy="384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3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Raise :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내부에서 강제로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을 발생시킬 경우 </a:t>
            </a:r>
            <a:r>
              <a:rPr lang="en-US" altLang="ko-KR" dirty="0" smtClean="0"/>
              <a:t>raise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일으킴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5781675" cy="367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71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Raise : </a:t>
            </a:r>
            <a:r>
              <a:rPr lang="ko-KR" altLang="en-US" dirty="0" smtClean="0"/>
              <a:t>모듈간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Import </a:t>
            </a:r>
            <a:r>
              <a:rPr lang="ko-KR" altLang="en-US" dirty="0" smtClean="0"/>
              <a:t>한 모듈에서 강제로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을 발생시킬 경우 </a:t>
            </a:r>
            <a:r>
              <a:rPr lang="en-US" altLang="ko-KR" dirty="0" smtClean="0"/>
              <a:t>raise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일으킴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4944"/>
            <a:ext cx="5876925" cy="343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17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Exception </a:t>
            </a:r>
            <a:r>
              <a:rPr lang="ko-KR" altLang="en-US" dirty="0" smtClean="0"/>
              <a:t>문장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79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Exception </a:t>
            </a:r>
            <a:r>
              <a:rPr lang="ko-KR" altLang="en-US" dirty="0" smtClean="0"/>
              <a:t>처리 구문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err="1" smtClean="0"/>
              <a:t>파이썬에서</a:t>
            </a:r>
            <a:r>
              <a:rPr lang="ko-KR" altLang="en-US" sz="2800" dirty="0" smtClean="0"/>
              <a:t> 예외가 발생할 경우 처리</a:t>
            </a:r>
            <a:endParaRPr lang="en-US" altLang="ko-KR" sz="28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115616" y="2780928"/>
            <a:ext cx="5688632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try: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   Exception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을 발생시킬 문장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</a:t>
            </a:r>
            <a:r>
              <a:rPr kumimoji="1"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  </a:t>
            </a:r>
            <a:r>
              <a:rPr kumimoji="1" lang="ko-KR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</a:t>
            </a:r>
            <a:r>
              <a:rPr kumimoji="1" lang="ko-KR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......................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except </a:t>
            </a:r>
            <a:r>
              <a:rPr kumimoji="1" lang="ko-KR" altLang="ko-KR" sz="1400" i="1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ExceptionI</a:t>
            </a:r>
            <a:r>
              <a:rPr kumimoji="1" lang="ko-KR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: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</a:t>
            </a:r>
            <a:r>
              <a:rPr kumimoji="1"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  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해당 </a:t>
            </a:r>
            <a:r>
              <a:rPr kumimoji="1"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Exception 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이 매칭될 경우 처리 </a:t>
            </a:r>
            <a:r>
              <a:rPr kumimoji="1" lang="ko-KR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except </a:t>
            </a:r>
            <a:r>
              <a:rPr kumimoji="1" lang="ko-KR" altLang="ko-KR" sz="1400" i="1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ExceptionII</a:t>
            </a:r>
            <a:r>
              <a:rPr kumimoji="1" lang="ko-KR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: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   해당 </a:t>
            </a:r>
            <a:r>
              <a:rPr kumimoji="1" lang="en-US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Exception </a:t>
            </a:r>
            <a:r>
              <a:rPr kumimoji="1" lang="ko-KR" altLang="en-US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이 매칭될 경우 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처리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......................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else</a:t>
            </a:r>
            <a:r>
              <a:rPr kumimoji="1" lang="ko-KR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: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</a:t>
            </a:r>
            <a:r>
              <a:rPr kumimoji="1"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  Exception 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이 없을 경우 처리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</a:t>
            </a:r>
            <a:endParaRPr kumimoji="1" lang="ko-KR" altLang="ko-KR" sz="1400" dirty="0">
              <a:solidFill>
                <a:schemeClr val="bg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33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Try-except-[else]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try-except-else </a:t>
            </a:r>
            <a:r>
              <a:rPr lang="ko-KR" altLang="en-US" dirty="0" smtClean="0"/>
              <a:t>문은 예외가 없을 경우에는 </a:t>
            </a:r>
            <a:r>
              <a:rPr lang="en-US" altLang="ko-KR" dirty="0" smtClean="0"/>
              <a:t>else </a:t>
            </a:r>
            <a:r>
              <a:rPr lang="ko-KR" altLang="en-US" dirty="0" smtClean="0"/>
              <a:t>구문을 처리 </a:t>
            </a:r>
            <a:endParaRPr lang="ko-KR" altLang="en-US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789040"/>
            <a:ext cx="31908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7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Try-[except]-finally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파이썬에서</a:t>
            </a:r>
            <a:r>
              <a:rPr lang="ko-KR" altLang="en-US" dirty="0" smtClean="0"/>
              <a:t> 예외가 발생할 경우 </a:t>
            </a:r>
            <a:r>
              <a:rPr lang="en-US" altLang="ko-KR" dirty="0" smtClean="0"/>
              <a:t>except </a:t>
            </a:r>
            <a:r>
              <a:rPr lang="ko-KR" altLang="en-US" dirty="0" smtClean="0"/>
              <a:t>처리하고</a:t>
            </a:r>
            <a:r>
              <a:rPr lang="en-US" altLang="ko-KR" dirty="0" smtClean="0"/>
              <a:t>finally</a:t>
            </a:r>
            <a:r>
              <a:rPr lang="ko-KR" altLang="en-US" dirty="0" smtClean="0"/>
              <a:t>는 무조건 처리</a:t>
            </a:r>
            <a:endParaRPr lang="en-US" altLang="ko-KR" dirty="0" smtClean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29000"/>
            <a:ext cx="43719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65091" y="6021287"/>
            <a:ext cx="4752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err="1" smtClean="0"/>
              <a:t>Uexcept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User Exception</a:t>
            </a:r>
            <a:r>
              <a:rPr lang="ko-KR" altLang="en-US" sz="1000" dirty="0" smtClean="0"/>
              <a:t>에 예제 있음</a:t>
            </a:r>
            <a:endParaRPr lang="ko-KR" altLang="en-US" sz="1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620688"/>
            <a:ext cx="7435552" cy="5246712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1.Python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자료구</a:t>
            </a:r>
            <a:r>
              <a:rPr lang="ko-KR" altLang="en-US" sz="9600" dirty="0"/>
              <a:t>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24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과 </a:t>
            </a:r>
            <a:r>
              <a:rPr lang="en-US" altLang="ko-KR" sz="2800" dirty="0" err="1" smtClean="0"/>
              <a:t>defaultdict</a:t>
            </a:r>
            <a:r>
              <a:rPr lang="ko-KR" altLang="en-US" sz="2800" dirty="0" smtClean="0"/>
              <a:t>의 </a:t>
            </a:r>
            <a:r>
              <a:rPr lang="ko-KR" altLang="en-US" sz="2800" dirty="0" err="1" smtClean="0"/>
              <a:t>메소드는</a:t>
            </a:r>
            <a:r>
              <a:rPr lang="ko-KR" altLang="en-US" sz="2800" dirty="0" smtClean="0"/>
              <a:t> 거의 유사하지만 차이점은 </a:t>
            </a:r>
            <a:r>
              <a:rPr lang="en-US" altLang="ko-KR" sz="2800" dirty="0" smtClean="0"/>
              <a:t>default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은  </a:t>
            </a:r>
            <a:r>
              <a:rPr lang="ko-KR" altLang="en-US" sz="2800" dirty="0" err="1" smtClean="0"/>
              <a:t>키값이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미존재시</a:t>
            </a:r>
            <a:r>
              <a:rPr lang="ko-KR" altLang="en-US" sz="2800" dirty="0" smtClean="0"/>
              <a:t> 초기값을 </a:t>
            </a:r>
            <a:r>
              <a:rPr lang="ko-KR" altLang="en-US" sz="2800" dirty="0" err="1" smtClean="0"/>
              <a:t>자동세팅되어</a:t>
            </a:r>
            <a:r>
              <a:rPr lang="ko-KR" altLang="en-US" sz="2800" dirty="0" smtClean="0"/>
              <a:t> 처리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vs, </a:t>
            </a:r>
            <a:r>
              <a:rPr lang="en-US" altLang="ko-KR" dirty="0" err="1" smtClean="0"/>
              <a:t>defaultdict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68960"/>
            <a:ext cx="6172200" cy="344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20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Exception </a:t>
            </a:r>
            <a:r>
              <a:rPr lang="ko-KR" altLang="en-US" dirty="0" smtClean="0"/>
              <a:t>처리 기준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9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Exception : bubbling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다양한 모듈을 호출 할 경우 오류 처리를 위한 기준을 정의해서 </a:t>
            </a:r>
            <a:r>
              <a:rPr lang="en-US" altLang="ko-KR" dirty="0" smtClean="0"/>
              <a:t>Main </a:t>
            </a:r>
            <a:r>
              <a:rPr lang="ko-KR" altLang="en-US" dirty="0" smtClean="0"/>
              <a:t>모듈에서 처리해야 함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187624" y="4437112"/>
            <a:ext cx="180020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Main 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43908" y="4437112"/>
            <a:ext cx="180020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Sub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300192" y="4437112"/>
            <a:ext cx="180020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Sub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275856" y="3501008"/>
            <a:ext cx="0" cy="2952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868144" y="3501008"/>
            <a:ext cx="0" cy="2952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31640" y="37170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Layer 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9912" y="37170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Layer 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00192" y="37170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Layer 3</a:t>
            </a:r>
            <a:endParaRPr lang="ko-KR" altLang="en-US" dirty="0"/>
          </a:p>
        </p:txBody>
      </p:sp>
      <p:sp>
        <p:nvSpPr>
          <p:cNvPr id="11" name="왼쪽으로 구부러진 화살표 10"/>
          <p:cNvSpPr/>
          <p:nvPr/>
        </p:nvSpPr>
        <p:spPr>
          <a:xfrm rot="5400000">
            <a:off x="5468790" y="5217760"/>
            <a:ext cx="731520" cy="1216152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왼쪽으로 구부러진 화살표 14"/>
          <p:cNvSpPr/>
          <p:nvPr/>
        </p:nvSpPr>
        <p:spPr>
          <a:xfrm rot="5400000">
            <a:off x="2910096" y="5217760"/>
            <a:ext cx="731520" cy="1216152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630932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</a:t>
            </a:r>
            <a:r>
              <a:rPr lang="ko-KR" altLang="en-US" dirty="0" smtClean="0"/>
              <a:t>상위로 전달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42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Exception </a:t>
            </a:r>
            <a:r>
              <a:rPr lang="ko-KR" altLang="en-US" dirty="0"/>
              <a:t> </a:t>
            </a:r>
            <a:r>
              <a:rPr lang="ko-KR" altLang="en-US" dirty="0" smtClean="0"/>
              <a:t>잡기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30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내부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raise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발생하면 </a:t>
            </a:r>
            <a:r>
              <a:rPr lang="en-US" altLang="ko-KR" dirty="0" smtClean="0"/>
              <a:t>try/except</a:t>
            </a:r>
            <a:r>
              <a:rPr lang="ko-KR" altLang="en-US" dirty="0" smtClean="0"/>
              <a:t>로 잡아서 오류에 대한 처리를 수행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4293096"/>
            <a:ext cx="352425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6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생성시 </a:t>
            </a:r>
            <a:r>
              <a:rPr lang="en-US" altLang="ko-KR" dirty="0" smtClean="0"/>
              <a:t>raise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발생하면 </a:t>
            </a:r>
            <a:r>
              <a:rPr lang="en-US" altLang="ko-KR" dirty="0" smtClean="0"/>
              <a:t>try/except</a:t>
            </a:r>
            <a:r>
              <a:rPr lang="ko-KR" altLang="en-US" dirty="0" smtClean="0"/>
              <a:t>로 잡아서 오류에 대한 처리를 수행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861048"/>
            <a:ext cx="36861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2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모듈간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생성시 </a:t>
            </a:r>
            <a:r>
              <a:rPr lang="en-US" altLang="ko-KR" dirty="0" smtClean="0"/>
              <a:t>raise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발생하면 </a:t>
            </a:r>
            <a:r>
              <a:rPr lang="en-US" altLang="ko-KR" dirty="0" smtClean="0"/>
              <a:t>try/except</a:t>
            </a:r>
            <a:r>
              <a:rPr lang="ko-KR" altLang="en-US" dirty="0" smtClean="0"/>
              <a:t>로 잡아서 오류에 대한 처리를 수행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68960"/>
            <a:ext cx="36671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27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두</a:t>
            </a:r>
            <a:r>
              <a:rPr lang="ko-KR" altLang="en-US" dirty="0" smtClean="0"/>
              <a:t> 개 </a:t>
            </a:r>
            <a:r>
              <a:rPr lang="en-US" altLang="ko-KR" dirty="0" err="1" smtClean="0"/>
              <a:t>Exceotion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묶어처리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20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두개</a:t>
            </a:r>
            <a:r>
              <a:rPr lang="ko-KR" altLang="en-US" dirty="0" smtClean="0"/>
              <a:t>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하나로 처리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발생할 것을 하나의 </a:t>
            </a:r>
            <a:r>
              <a:rPr lang="en-US" altLang="ko-KR" dirty="0" smtClean="0"/>
              <a:t>except </a:t>
            </a:r>
            <a:r>
              <a:rPr lang="ko-KR" altLang="en-US" dirty="0" smtClean="0"/>
              <a:t>문에서 처리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810136"/>
            <a:ext cx="3836293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75210"/>
            <a:ext cx="3543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76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모든 </a:t>
            </a:r>
            <a:r>
              <a:rPr lang="en-US" altLang="ko-KR" dirty="0" err="1" smtClean="0"/>
              <a:t>Exceotion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묶어처리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72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하나로 처리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하나의 </a:t>
            </a:r>
            <a:r>
              <a:rPr lang="en-US" altLang="ko-KR" dirty="0" smtClean="0"/>
              <a:t>except </a:t>
            </a:r>
            <a:r>
              <a:rPr lang="ko-KR" altLang="en-US" dirty="0" smtClean="0"/>
              <a:t>문만 지정하면 발생하는 모든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처리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7" y="3861048"/>
            <a:ext cx="34004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86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defauldict</a:t>
            </a:r>
            <a:r>
              <a:rPr lang="ko-KR" altLang="en-US" sz="2800" dirty="0" smtClean="0"/>
              <a:t>를 값 객체를</a:t>
            </a:r>
            <a:r>
              <a:rPr lang="en-US" altLang="ko-KR" sz="2800" dirty="0" smtClean="0"/>
              <a:t> list</a:t>
            </a:r>
            <a:r>
              <a:rPr lang="ko-KR" altLang="en-US" sz="2800" dirty="0" smtClean="0"/>
              <a:t>로 처리하여  순차적인 여러 값</a:t>
            </a:r>
            <a:r>
              <a:rPr lang="en-US" altLang="ko-KR" sz="2800" dirty="0"/>
              <a:t>(Key: multi- value </a:t>
            </a:r>
            <a:r>
              <a:rPr lang="ko-KR" altLang="en-US" sz="2800" dirty="0" smtClean="0"/>
              <a:t>구조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을 처리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defualtdict</a:t>
            </a:r>
            <a:r>
              <a:rPr lang="en-US" altLang="ko-KR" dirty="0" smtClean="0"/>
              <a:t> : list </a:t>
            </a:r>
            <a:r>
              <a:rPr lang="ko-KR" altLang="en-US" dirty="0" smtClean="0"/>
              <a:t>값 처리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32" y="3573016"/>
            <a:ext cx="37814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04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동일 모듈 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2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동일 모듈에서 함수 </a:t>
            </a:r>
            <a:r>
              <a:rPr lang="ko-KR" altLang="en-US" dirty="0" err="1" smtClean="0"/>
              <a:t>실행시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함수의 오류가 발생할 때 </a:t>
            </a:r>
            <a:r>
              <a:rPr lang="en-US" altLang="ko-KR" dirty="0" smtClean="0"/>
              <a:t>raise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읽으키면</a:t>
            </a:r>
            <a:r>
              <a:rPr lang="ko-KR" altLang="en-US" dirty="0" smtClean="0"/>
              <a:t>  </a:t>
            </a:r>
            <a:r>
              <a:rPr lang="en-US" altLang="ko-KR" dirty="0" smtClean="0"/>
              <a:t>except</a:t>
            </a:r>
            <a:r>
              <a:rPr lang="ko-KR" altLang="en-US" dirty="0" smtClean="0"/>
              <a:t>을 바로 처리</a:t>
            </a:r>
            <a:endParaRPr lang="en-US" altLang="ko-KR" dirty="0" smtClean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180" y="3429000"/>
            <a:ext cx="32194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84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모듈을 실행할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 오류처리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메인 모듈일 경우는 오류가 발생하면 </a:t>
            </a:r>
            <a:r>
              <a:rPr lang="en-US" altLang="ko-KR" dirty="0" smtClean="0"/>
              <a:t>except</a:t>
            </a:r>
            <a:r>
              <a:rPr lang="ko-KR" altLang="en-US" dirty="0" smtClean="0"/>
              <a:t>을 바로 처리</a:t>
            </a:r>
            <a:endParaRPr lang="en-US" altLang="ko-KR" dirty="0" smtClean="0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852936"/>
            <a:ext cx="357187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44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타 모듈 오류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65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타 모듈에서 </a:t>
            </a:r>
            <a:r>
              <a:rPr lang="ko-KR" altLang="en-US" dirty="0" err="1" smtClean="0"/>
              <a:t>호출시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모듈 밖에서 오류 처리는 </a:t>
            </a:r>
            <a:r>
              <a:rPr lang="ko-KR" altLang="en-US" dirty="0" err="1" smtClean="0"/>
              <a:t>리턴값을</a:t>
            </a:r>
            <a:r>
              <a:rPr lang="ko-KR" altLang="en-US" dirty="0" smtClean="0"/>
              <a:t> 받아서 처리해야 함</a:t>
            </a:r>
            <a:endParaRPr lang="en-US" altLang="ko-KR" dirty="0" smtClean="0"/>
          </a:p>
        </p:txBody>
      </p:sp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01008"/>
            <a:ext cx="328612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67608"/>
            <a:ext cx="33337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17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builtins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48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builtins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내의 예외 추출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err="1" smtClean="0"/>
              <a:t>파이썬에서</a:t>
            </a:r>
            <a:r>
              <a:rPr lang="ko-KR" altLang="en-US" sz="2800" dirty="0" smtClean="0"/>
              <a:t> 예외가 발생할 경우 처리</a:t>
            </a:r>
            <a:endParaRPr lang="en-US" altLang="ko-KR" sz="28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510" y="3068960"/>
            <a:ext cx="43815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62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builtins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내의 예외 추출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제공 </a:t>
            </a:r>
            <a:r>
              <a:rPr lang="en-US" altLang="ko-KR" dirty="0" smtClean="0"/>
              <a:t>exception</a:t>
            </a:r>
            <a:endParaRPr lang="en-US" altLang="ko-KR" dirty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424" y="2420888"/>
            <a:ext cx="1924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53342"/>
            <a:ext cx="22955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Exception class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17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Exception class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Exception </a:t>
            </a:r>
            <a:r>
              <a:rPr lang="ko-KR" altLang="en-US" dirty="0" smtClean="0"/>
              <a:t>은 기본 </a:t>
            </a:r>
            <a:r>
              <a:rPr lang="en-US" altLang="ko-KR" dirty="0" err="1" smtClean="0"/>
              <a:t>args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massage </a:t>
            </a:r>
            <a:r>
              <a:rPr lang="ko-KR" altLang="en-US" dirty="0" smtClean="0"/>
              <a:t>변수 존재</a:t>
            </a:r>
            <a:endParaRPr lang="en-US" altLang="ko-KR" dirty="0" smtClean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3429000"/>
            <a:ext cx="396044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2276872"/>
            <a:ext cx="219075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67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defauldict</a:t>
            </a:r>
            <a:r>
              <a:rPr lang="ko-KR" altLang="en-US" sz="2800" dirty="0" smtClean="0"/>
              <a:t>를 값 객체를</a:t>
            </a:r>
            <a:r>
              <a:rPr lang="en-US" altLang="ko-KR" sz="2800" dirty="0" smtClean="0"/>
              <a:t> list</a:t>
            </a:r>
            <a:r>
              <a:rPr lang="ko-KR" altLang="en-US" sz="2800" dirty="0" smtClean="0"/>
              <a:t>로 처리하여  유일한 원소를 가지는  여러 값</a:t>
            </a:r>
            <a:r>
              <a:rPr lang="en-US" altLang="ko-KR" sz="2800" dirty="0"/>
              <a:t>(Key: multi- value </a:t>
            </a:r>
            <a:r>
              <a:rPr lang="ko-KR" altLang="en-US" sz="2800" dirty="0" smtClean="0"/>
              <a:t>구조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을 처리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defualtdict</a:t>
            </a:r>
            <a:r>
              <a:rPr lang="en-US" altLang="ko-KR" dirty="0" smtClean="0"/>
              <a:t> : set </a:t>
            </a:r>
            <a:r>
              <a:rPr lang="ko-KR" altLang="en-US" dirty="0" smtClean="0"/>
              <a:t>값 처리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002" y="4249156"/>
            <a:ext cx="36861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52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Exception </a:t>
            </a:r>
            <a:r>
              <a:rPr lang="ko-KR" altLang="en-US" dirty="0" smtClean="0"/>
              <a:t>메시지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Exception </a:t>
            </a:r>
            <a:r>
              <a:rPr lang="ko-KR" altLang="en-US" dirty="0" smtClean="0"/>
              <a:t>은 기본 </a:t>
            </a:r>
            <a:r>
              <a:rPr lang="en-US" altLang="ko-KR" dirty="0" err="1" smtClean="0"/>
              <a:t>args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massage </a:t>
            </a:r>
            <a:r>
              <a:rPr lang="ko-KR" altLang="en-US" dirty="0" smtClean="0"/>
              <a:t>변수 존재하지만 </a:t>
            </a:r>
            <a:r>
              <a:rPr lang="en-US" altLang="ko-KR" dirty="0" smtClean="0"/>
              <a:t>message</a:t>
            </a:r>
            <a:r>
              <a:rPr lang="ko-KR" altLang="en-US" dirty="0" smtClean="0"/>
              <a:t>변수로 조회하는 것은 권고하지 않음</a:t>
            </a:r>
            <a:endParaRPr lang="en-US" altLang="ko-KR" dirty="0" smtClean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99" y="3284984"/>
            <a:ext cx="6426200" cy="33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2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Exception </a:t>
            </a:r>
            <a:r>
              <a:rPr lang="ko-KR" altLang="en-US" dirty="0" smtClean="0"/>
              <a:t>메시</a:t>
            </a:r>
            <a:r>
              <a:rPr lang="ko-KR" altLang="en-US" dirty="0"/>
              <a:t>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34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Exception </a:t>
            </a:r>
            <a:r>
              <a:rPr lang="ko-KR" altLang="en-US" dirty="0" smtClean="0"/>
              <a:t>발생시 메시</a:t>
            </a:r>
            <a:r>
              <a:rPr lang="ko-KR" altLang="en-US" dirty="0"/>
              <a:t>지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Except </a:t>
            </a:r>
            <a:r>
              <a:rPr lang="ko-KR" altLang="en-US" dirty="0" smtClean="0"/>
              <a:t>문장에서 발생된 메시지를 처리하기 위해 </a:t>
            </a:r>
            <a:r>
              <a:rPr lang="en-US" altLang="ko-KR" dirty="0" smtClean="0"/>
              <a:t>as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또는 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메시지를 처리</a:t>
            </a:r>
            <a:endParaRPr lang="en-US" altLang="ko-KR" dirty="0" smtClean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84984"/>
            <a:ext cx="38766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0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내장 </a:t>
            </a:r>
            <a:r>
              <a:rPr lang="en-US" altLang="ko-KR" dirty="0" smtClean="0"/>
              <a:t>exception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07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내장 </a:t>
            </a:r>
            <a:r>
              <a:rPr lang="en-US" altLang="ko-KR" dirty="0" smtClean="0"/>
              <a:t>Exception(1) 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638343"/>
              </p:ext>
            </p:extLst>
          </p:nvPr>
        </p:nvGraphicFramePr>
        <p:xfrm>
          <a:off x="755576" y="1844834"/>
          <a:ext cx="7632848" cy="4608501"/>
        </p:xfrm>
        <a:graphic>
          <a:graphicData uri="http://schemas.openxmlformats.org/drawingml/2006/table">
            <a:tbl>
              <a:tblPr/>
              <a:tblGrid>
                <a:gridCol w="1656184"/>
                <a:gridCol w="5976664"/>
              </a:tblGrid>
              <a:tr h="2627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EXCEPTION NAME</a:t>
                      </a:r>
                      <a:endParaRPr lang="en-US" sz="1000" dirty="0">
                        <a:effectLst/>
                      </a:endParaRPr>
                    </a:p>
                  </a:txBody>
                  <a:tcPr marL="7259" marR="7259" marT="7259" marB="72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DESCRIPTION</a:t>
                      </a:r>
                      <a:endParaRPr lang="en-US" sz="1000" dirty="0">
                        <a:effectLst/>
                      </a:endParaRPr>
                    </a:p>
                  </a:txBody>
                  <a:tcPr marL="7259" marR="7259" marT="7259" marB="72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Exception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Base class for all exceptions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StopIteration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the next() method of an iterator does not point to any object.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SystemExit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by the </a:t>
                      </a:r>
                      <a:r>
                        <a:rPr lang="en-US" sz="1000" dirty="0" err="1">
                          <a:effectLst/>
                        </a:rPr>
                        <a:t>sys.exit</a:t>
                      </a:r>
                      <a:r>
                        <a:rPr lang="en-US" sz="1000" dirty="0">
                          <a:effectLst/>
                        </a:rPr>
                        <a:t>() function.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StandardError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Base class for all built-in exceptions except </a:t>
                      </a:r>
                      <a:r>
                        <a:rPr lang="en-US" sz="1000" dirty="0" err="1">
                          <a:effectLst/>
                        </a:rPr>
                        <a:t>StopIteration</a:t>
                      </a:r>
                      <a:r>
                        <a:rPr lang="en-US" sz="1000" dirty="0">
                          <a:effectLst/>
                        </a:rPr>
                        <a:t> and </a:t>
                      </a:r>
                      <a:r>
                        <a:rPr lang="en-US" sz="1000" dirty="0" err="1">
                          <a:effectLst/>
                        </a:rPr>
                        <a:t>SystemExit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ArithmeticError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Base class for all errors that occur for numeric calculation.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OverflowError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a calculation exceeds maximum limit for a numeric type.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FloatingPointError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a floating point calculation fails.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ZeroDivisonError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division or modulo by zero takes place for all numeric types.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AssertionError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in case of failure of the Assert statement.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AttributeError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in case of failure of attribute reference or assignment.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774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EOFError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there is no input from either the </a:t>
                      </a:r>
                      <a:r>
                        <a:rPr lang="en-US" sz="1000" dirty="0" err="1">
                          <a:effectLst/>
                        </a:rPr>
                        <a:t>raw_input</a:t>
                      </a:r>
                      <a:r>
                        <a:rPr lang="en-US" sz="1000" dirty="0">
                          <a:effectLst/>
                        </a:rPr>
                        <a:t>() or input() function and the end of file is reached.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ImportError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an import statement fails.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KeyboardInterrupt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the user interrupts program execution, usually by pressing </a:t>
                      </a:r>
                      <a:r>
                        <a:rPr lang="en-US" sz="1000" dirty="0" err="1">
                          <a:effectLst/>
                        </a:rPr>
                        <a:t>Ctrl+c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LookupError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Base class for all lookup errors.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602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IndexError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KeyError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Raised when an index is not found in a sequence.</a:t>
                      </a:r>
                    </a:p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Raised when the specified key is not found in the dictionary.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67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내장 </a:t>
            </a:r>
            <a:r>
              <a:rPr lang="en-US" altLang="ko-KR" dirty="0" smtClean="0"/>
              <a:t>Exception(2) 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658419"/>
              </p:ext>
            </p:extLst>
          </p:nvPr>
        </p:nvGraphicFramePr>
        <p:xfrm>
          <a:off x="755576" y="1844830"/>
          <a:ext cx="7632848" cy="4536497"/>
        </p:xfrm>
        <a:graphic>
          <a:graphicData uri="http://schemas.openxmlformats.org/drawingml/2006/table">
            <a:tbl>
              <a:tblPr/>
              <a:tblGrid>
                <a:gridCol w="1944216"/>
                <a:gridCol w="5688632"/>
              </a:tblGrid>
              <a:tr h="2813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EXCEPTION NAME</a:t>
                      </a:r>
                      <a:endParaRPr lang="en-US" sz="1000" dirty="0">
                        <a:effectLst/>
                      </a:endParaRPr>
                    </a:p>
                  </a:txBody>
                  <a:tcPr marL="7259" marR="7259" marT="7259" marB="72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DESCRIPTION</a:t>
                      </a:r>
                      <a:endParaRPr lang="en-US" sz="1000" dirty="0">
                        <a:effectLst/>
                      </a:endParaRPr>
                    </a:p>
                  </a:txBody>
                  <a:tcPr marL="7259" marR="7259" marT="7259" marB="72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1301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NameError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an identifier is not found in the local or global namespace.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33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effectLst/>
                        </a:rPr>
                        <a:t>UnboundLocalError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EnvironmentError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Raised when trying to access a local variable in a function or method but no value has been assigned to it.</a:t>
                      </a:r>
                    </a:p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Base class for all exceptions that occur outside the Python environment.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33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effectLst/>
                        </a:rPr>
                        <a:t>IOError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Raised when an input/ output operation fails, such as the print statement or the open() function when trying to open a file that does not exist.</a:t>
                      </a:r>
                    </a:p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Raised for operating system-related errors.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50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SyntaxError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IndentationError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Raised when there is an error in Python syntax.</a:t>
                      </a:r>
                    </a:p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Raised when indentation is not specified properly.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50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SystemError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the interpreter finds an internal problem, but when this error is encountered the Python interpreter does not exit.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50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SystemExit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Python interpreter is quit by using the </a:t>
                      </a:r>
                      <a:r>
                        <a:rPr lang="en-US" sz="1000" dirty="0" err="1">
                          <a:effectLst/>
                        </a:rPr>
                        <a:t>sys.exit</a:t>
                      </a:r>
                      <a:r>
                        <a:rPr lang="en-US" sz="1000" dirty="0">
                          <a:effectLst/>
                        </a:rPr>
                        <a:t>() function. If not handled in the code, causes the interpreter to exit.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50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ValueError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the built-in function for a data type has the valid type of arguments, but the arguments have invalid values specified.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684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RuntimeError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a generated error does not fall into any category.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50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NotImplementedError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an abstract method that needs to be implemented in an inherited class is not actually implemented.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1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User Exception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99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User Exception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ex_code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ex_err</a:t>
            </a:r>
            <a:r>
              <a:rPr lang="ko-KR" altLang="en-US" dirty="0" smtClean="0"/>
              <a:t>를 지정해서 별도의 메시지 정의</a:t>
            </a:r>
            <a:endParaRPr lang="en-US" altLang="ko-KR" dirty="0" smtClean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4629150" cy="4066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7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traceback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03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traceback</a:t>
            </a:r>
            <a:r>
              <a:rPr lang="ko-KR" altLang="en-US" dirty="0" smtClean="0"/>
              <a:t> 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Exception </a:t>
            </a:r>
            <a:r>
              <a:rPr lang="ko-KR" altLang="en-US" dirty="0" smtClean="0"/>
              <a:t>을 발생시  </a:t>
            </a:r>
            <a:r>
              <a:rPr lang="en-US" altLang="ko-KR" dirty="0" err="1" smtClean="0"/>
              <a:t>traceback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모듈을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해서 정보를 가져옴 </a:t>
            </a:r>
            <a:endParaRPr lang="en-US" altLang="ko-KR" dirty="0" smtClean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84" y="3068960"/>
            <a:ext cx="50006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7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Ordered </a:t>
            </a:r>
            <a:r>
              <a:rPr lang="en-US" altLang="ko-KR" dirty="0" err="1" smtClean="0"/>
              <a:t>dict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19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collections.OrderedDict</a:t>
            </a:r>
            <a:r>
              <a:rPr lang="ko-KR" altLang="en-US" sz="2800" dirty="0" smtClean="0"/>
              <a:t>은 순서를 유지하기 위해 </a:t>
            </a:r>
            <a:r>
              <a:rPr lang="en-US" altLang="ko-KR" sz="2800" dirty="0" smtClean="0"/>
              <a:t>linked list</a:t>
            </a:r>
            <a:r>
              <a:rPr lang="ko-KR" altLang="en-US" sz="2800" dirty="0" smtClean="0"/>
              <a:t>로 내부에 구성되어 각 순서를 유지함 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vs. </a:t>
            </a:r>
            <a:r>
              <a:rPr lang="en-US" altLang="ko-KR" dirty="0" err="1" smtClean="0"/>
              <a:t>Ordereddict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569" y="3393706"/>
            <a:ext cx="312420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175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collections.OrderedDict</a:t>
            </a:r>
            <a:r>
              <a:rPr lang="ko-KR" altLang="en-US" sz="2800" dirty="0" smtClean="0"/>
              <a:t>은 순서를 유지하고 있어서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타입처럼 처리하기 위해서는 </a:t>
            </a:r>
            <a:r>
              <a:rPr lang="en-US" altLang="ko-KR" sz="2800" dirty="0" err="1" smtClean="0"/>
              <a:t>move_to_end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이용해서 처리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OrderedDict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처럼 처리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272" y="4221088"/>
            <a:ext cx="42672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85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collections.itemgetter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4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 ‘</a:t>
            </a:r>
            <a:r>
              <a:rPr lang="en-US" altLang="ko-KR" sz="2800" dirty="0" err="1" smtClean="0"/>
              <a:t>fname</a:t>
            </a:r>
            <a:r>
              <a:rPr lang="en-US" altLang="ko-KR" sz="2800" dirty="0" smtClean="0"/>
              <a:t>’ key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key</a:t>
            </a:r>
            <a:r>
              <a:rPr lang="ko-KR" altLang="en-US" sz="2800" dirty="0" smtClean="0"/>
              <a:t>값으로 읽는 </a:t>
            </a:r>
            <a:r>
              <a:rPr lang="en-US" altLang="ko-KR" sz="2800" dirty="0" err="1" smtClean="0"/>
              <a:t>itg</a:t>
            </a:r>
            <a:r>
              <a:rPr lang="ko-KR" altLang="en-US" sz="2800" dirty="0" smtClean="0"/>
              <a:t>를 생성해서 실제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타입을 </a:t>
            </a:r>
            <a:r>
              <a:rPr lang="ko-KR" altLang="en-US" sz="2800" dirty="0" err="1" smtClean="0"/>
              <a:t>파라미터로</a:t>
            </a:r>
            <a:r>
              <a:rPr lang="ko-KR" altLang="en-US" sz="2800" dirty="0" smtClean="0"/>
              <a:t> 주면 값을 결과로 제공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Itemgetter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동일한 키 처리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96952"/>
            <a:ext cx="6672659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3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itemgetter</a:t>
            </a:r>
            <a:r>
              <a:rPr lang="ko-KR" altLang="en-US" sz="2800" dirty="0" smtClean="0"/>
              <a:t>이 결과 값을 기준으로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 원소를 가지는 </a:t>
            </a:r>
            <a:r>
              <a:rPr lang="en-US" altLang="ko-KR" sz="2800" dirty="0" smtClean="0"/>
              <a:t>list</a:t>
            </a:r>
            <a:r>
              <a:rPr lang="ko-KR" altLang="en-US" sz="2800" dirty="0" smtClean="0"/>
              <a:t>를  </a:t>
            </a:r>
            <a:r>
              <a:rPr lang="en-US" altLang="ko-KR" sz="2800" dirty="0" smtClean="0"/>
              <a:t>sorted </a:t>
            </a:r>
            <a:r>
              <a:rPr lang="ko-KR" altLang="en-US" sz="2800" dirty="0" smtClean="0"/>
              <a:t>처리하기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Itemgetter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sorted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140968"/>
            <a:ext cx="676875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21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collections.attrgetter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85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1.1 object vs. Type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60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 </a:t>
            </a:r>
            <a:r>
              <a:rPr lang="en-US" altLang="ko-KR" sz="2800" dirty="0" err="1" smtClean="0"/>
              <a:t>attrgetter</a:t>
            </a:r>
            <a:r>
              <a:rPr lang="ko-KR" altLang="en-US" sz="2800" dirty="0" smtClean="0"/>
              <a:t>에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의 속성을 부여하고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파라미터로</a:t>
            </a:r>
            <a:r>
              <a:rPr lang="ko-KR" altLang="en-US" sz="2800" dirty="0" smtClean="0"/>
              <a:t> 받으면 그 결과값인 속성이 값을 가져옴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attrgetter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717032"/>
            <a:ext cx="385762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09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attrgetter</a:t>
            </a:r>
            <a:r>
              <a:rPr lang="ko-KR" altLang="en-US" sz="2800" dirty="0" smtClean="0"/>
              <a:t>이 결과 값을 기준으로 사용자 클래스의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원소를 가지는 </a:t>
            </a:r>
            <a:r>
              <a:rPr lang="en-US" altLang="ko-KR" sz="2800" dirty="0" smtClean="0"/>
              <a:t>list</a:t>
            </a:r>
            <a:r>
              <a:rPr lang="ko-KR" altLang="en-US" sz="2800" dirty="0" smtClean="0"/>
              <a:t>를  </a:t>
            </a:r>
            <a:r>
              <a:rPr lang="en-US" altLang="ko-KR" sz="2800" dirty="0" smtClean="0"/>
              <a:t>sorted </a:t>
            </a:r>
            <a:r>
              <a:rPr lang="ko-KR" altLang="en-US" sz="2800" dirty="0" smtClean="0"/>
              <a:t>처리하기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attrgetter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sorted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84984"/>
            <a:ext cx="4896544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0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namedtuple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8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</a:t>
            </a:r>
            <a:r>
              <a:rPr lang="en-US" altLang="ko-KR" dirty="0" smtClean="0"/>
              <a:t>uple vs. </a:t>
            </a:r>
            <a:r>
              <a:rPr lang="en-US" altLang="ko-KR" dirty="0" err="1" smtClean="0"/>
              <a:t>namedtuple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Tuple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기준으로 접근하지만 </a:t>
            </a:r>
            <a:r>
              <a:rPr lang="en-US" altLang="ko-KR" dirty="0" err="1" smtClean="0"/>
              <a:t>nametuple</a:t>
            </a:r>
            <a:r>
              <a:rPr lang="ko-KR" altLang="en-US" dirty="0" smtClean="0"/>
              <a:t>은 키를 가지고 접근할 수 있는 것도 추가적으로 지원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933056"/>
            <a:ext cx="2448272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tuple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20072" y="3933056"/>
            <a:ext cx="2448272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namedtuple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35699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내장 타입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00092" y="342900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확장 타입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95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Namedtuple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만들기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Nametuple</a:t>
            </a:r>
            <a:r>
              <a:rPr lang="ko-KR" altLang="en-US" sz="2800" dirty="0" smtClean="0"/>
              <a:t>은 </a:t>
            </a:r>
            <a:r>
              <a:rPr lang="en-US" altLang="ko-KR" sz="2800" dirty="0" smtClean="0"/>
              <a:t>tuple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subclass</a:t>
            </a:r>
            <a:r>
              <a:rPr lang="ko-KR" altLang="en-US" sz="2800" dirty="0" smtClean="0"/>
              <a:t>를 만드는 </a:t>
            </a:r>
            <a:r>
              <a:rPr lang="en-US" altLang="ko-KR" sz="2800" dirty="0" smtClean="0"/>
              <a:t>factory</a:t>
            </a:r>
            <a:r>
              <a:rPr lang="ko-KR" altLang="en-US" sz="2800" dirty="0" smtClean="0"/>
              <a:t>기능을 처리</a:t>
            </a:r>
            <a:endParaRPr lang="en-US" altLang="ko-KR" sz="2800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4077072"/>
            <a:ext cx="2808312" cy="1656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namedtuple</a:t>
            </a:r>
            <a:r>
              <a:rPr lang="en-US" altLang="ko-KR" sz="1400" dirty="0">
                <a:solidFill>
                  <a:schemeClr val="tx1"/>
                </a:solidFill>
              </a:rPr>
              <a:t>('Point', ['x', 'y</a:t>
            </a:r>
            <a:r>
              <a:rPr lang="en-US" altLang="ko-KR" sz="1400" dirty="0" smtClean="0">
                <a:solidFill>
                  <a:schemeClr val="tx1"/>
                </a:solidFill>
              </a:rPr>
              <a:t>'])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64088" y="3429000"/>
            <a:ext cx="2448272" cy="2664296"/>
            <a:chOff x="5004048" y="3429000"/>
            <a:chExt cx="2808312" cy="2664296"/>
          </a:xfrm>
        </p:grpSpPr>
        <p:sp>
          <p:nvSpPr>
            <p:cNvPr id="5" name="직사각형 4"/>
            <p:cNvSpPr/>
            <p:nvPr/>
          </p:nvSpPr>
          <p:spPr>
            <a:xfrm>
              <a:off x="5364088" y="508518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Point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64088" y="364502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</a:t>
              </a:r>
              <a:r>
                <a:rPr lang="en-US" altLang="ko-KR" dirty="0" smtClean="0"/>
                <a:t>uple</a:t>
              </a:r>
              <a:endParaRPr lang="ko-KR" altLang="en-US" dirty="0"/>
            </a:p>
          </p:txBody>
        </p:sp>
        <p:cxnSp>
          <p:nvCxnSpPr>
            <p:cNvPr id="9" name="직선 화살표 연결선 8"/>
            <p:cNvCxnSpPr>
              <a:stCxn id="5" idx="0"/>
            </p:cNvCxnSpPr>
            <p:nvPr/>
          </p:nvCxnSpPr>
          <p:spPr>
            <a:xfrm flipV="1">
              <a:off x="6372200" y="4293096"/>
              <a:ext cx="0" cy="792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004048" y="3429000"/>
              <a:ext cx="2808312" cy="26642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오른쪽 화살표 10"/>
          <p:cNvSpPr/>
          <p:nvPr/>
        </p:nvSpPr>
        <p:spPr>
          <a:xfrm>
            <a:off x="3995936" y="4433056"/>
            <a:ext cx="978408" cy="65212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23928" y="5250496"/>
            <a:ext cx="112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새로운 타입 생성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148064" y="2803156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</a:t>
            </a:r>
            <a:r>
              <a:rPr lang="en-US" altLang="ko-KR" dirty="0" err="1" smtClean="0"/>
              <a:t>ssubclass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Point,tuple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 True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03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</a:t>
            </a:r>
            <a:r>
              <a:rPr lang="ko-KR" altLang="en-US" dirty="0" smtClean="0"/>
              <a:t>기본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tuple</a:t>
            </a:r>
            <a:r>
              <a:rPr lang="ko-KR" altLang="en-US" dirty="0" smtClean="0"/>
              <a:t>타입에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타입으로 내부 원소에 대해 갱신이 불가능하여 리스트처리보다 제한적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Slicing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처럼 처리가능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3320"/>
              </p:ext>
            </p:extLst>
          </p:nvPr>
        </p:nvGraphicFramePr>
        <p:xfrm>
          <a:off x="755576" y="3284984"/>
          <a:ext cx="7416824" cy="3131520"/>
        </p:xfrm>
        <a:graphic>
          <a:graphicData uri="http://schemas.openxmlformats.org/drawingml/2006/table">
            <a:tbl>
              <a:tblPr/>
              <a:tblGrid>
                <a:gridCol w="2088232"/>
                <a:gridCol w="1728192"/>
                <a:gridCol w="3600400"/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Python Expression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Results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T =(1,)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(1,)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원소가 하나인 경우 생성 꼭 한 개일 경우는 뒤에 </a:t>
                      </a:r>
                      <a:r>
                        <a:rPr lang="ko-KR" altLang="en-US" sz="1200" dirty="0" err="1" smtClean="0">
                          <a:effectLst/>
                        </a:rPr>
                        <a:t>꼼마</a:t>
                      </a:r>
                      <a:r>
                        <a:rPr lang="en-US" altLang="ko-KR" sz="1200" dirty="0" smtClean="0">
                          <a:effectLst/>
                        </a:rPr>
                        <a:t>(,)</a:t>
                      </a:r>
                      <a:r>
                        <a:rPr lang="ko-KR" altLang="en-US" sz="1200" dirty="0" smtClean="0">
                          <a:effectLst/>
                        </a:rPr>
                        <a:t>를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붙여야 함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(1,2,3,4)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(1, 2, 3, 4)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</a:t>
                      </a:r>
                      <a:r>
                        <a:rPr lang="ko-KR" altLang="en-US" sz="1200" dirty="0" smtClean="0">
                          <a:effectLst/>
                        </a:rPr>
                        <a:t> 생성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effectLst/>
                        </a:rPr>
                        <a:t>len</a:t>
                      </a:r>
                      <a:r>
                        <a:rPr lang="en-US" sz="1200" dirty="0" smtClean="0">
                          <a:effectLst/>
                        </a:rPr>
                        <a:t>((1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>
                          <a:effectLst/>
                        </a:rPr>
                        <a:t>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Length </a:t>
                      </a:r>
                      <a:r>
                        <a:rPr lang="ko-KR" altLang="en-US" sz="1200" dirty="0" smtClean="0">
                          <a:effectLst/>
                        </a:rPr>
                        <a:t>함수로 길이 확인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59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>
                          <a:effectLst/>
                        </a:rPr>
                        <a:t>(1</a:t>
                      </a:r>
                      <a:r>
                        <a:rPr lang="en-US" altLang="ko-KR" sz="1200" dirty="0">
                          <a:effectLst/>
                        </a:rPr>
                        <a:t>, 2, </a:t>
                      </a:r>
                      <a:r>
                        <a:rPr lang="en-US" altLang="ko-KR" sz="1200" dirty="0" smtClean="0">
                          <a:effectLst/>
                        </a:rPr>
                        <a:t>3) </a:t>
                      </a:r>
                      <a:r>
                        <a:rPr lang="en-US" altLang="ko-KR" sz="1200" dirty="0">
                          <a:effectLst/>
                        </a:rPr>
                        <a:t>+ </a:t>
                      </a:r>
                      <a:r>
                        <a:rPr lang="en-US" altLang="ko-KR" sz="1200" dirty="0" smtClean="0">
                          <a:effectLst/>
                        </a:rPr>
                        <a:t>(4</a:t>
                      </a:r>
                      <a:r>
                        <a:rPr lang="en-US" altLang="ko-KR" sz="1200" dirty="0">
                          <a:effectLst/>
                        </a:rPr>
                        <a:t>, 5, </a:t>
                      </a:r>
                      <a:r>
                        <a:rPr lang="en-US" altLang="ko-KR" sz="1200" dirty="0" smtClean="0">
                          <a:effectLst/>
                        </a:rPr>
                        <a:t>6)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</a:t>
                      </a:r>
                      <a:r>
                        <a:rPr lang="en-US" altLang="ko-KR" sz="1200" dirty="0">
                          <a:effectLst/>
                        </a:rPr>
                        <a:t>, 2, 3, 4, 5, </a:t>
                      </a:r>
                      <a:r>
                        <a:rPr lang="en-US" altLang="ko-KR" sz="1200" dirty="0" smtClean="0">
                          <a:effectLst/>
                        </a:rPr>
                        <a:t>6)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튜플을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 합치기 </a:t>
                      </a:r>
                      <a:r>
                        <a:rPr lang="en-US" sz="1200" dirty="0" smtClean="0">
                          <a:effectLst/>
                        </a:rPr>
                        <a:t>Concatenation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83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('Hi!‘) </a:t>
                      </a:r>
                      <a:r>
                        <a:rPr lang="en-US" sz="1200" dirty="0">
                          <a:effectLst/>
                        </a:rPr>
                        <a:t>* 4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'</a:t>
                      </a:r>
                      <a:r>
                        <a:rPr lang="en-US" sz="1200" dirty="0" err="1" smtClean="0">
                          <a:effectLst/>
                        </a:rPr>
                        <a:t>Hi!Hi!Hi!Hi</a:t>
                      </a:r>
                      <a:r>
                        <a:rPr lang="en-US" sz="1200" dirty="0" smtClean="0">
                          <a:effectLst/>
                        </a:rPr>
                        <a:t>!'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반복을 </a:t>
                      </a:r>
                      <a:r>
                        <a:rPr lang="en-US" altLang="ko-KR" sz="1200" dirty="0" smtClean="0">
                          <a:effectLst/>
                        </a:rPr>
                        <a:t>string</a:t>
                      </a:r>
                      <a:r>
                        <a:rPr lang="ko-KR" altLang="en-US" sz="1200" dirty="0" smtClean="0">
                          <a:effectLst/>
                        </a:rPr>
                        <a:t>으로 표시 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3 in </a:t>
                      </a:r>
                      <a:r>
                        <a:rPr lang="en-US" sz="1200" dirty="0" smtClean="0">
                          <a:effectLst/>
                        </a:rPr>
                        <a:t>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True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</a:t>
                      </a:r>
                      <a:r>
                        <a:rPr lang="ko-KR" altLang="en-US" sz="1200" dirty="0" smtClean="0">
                          <a:effectLst/>
                        </a:rPr>
                        <a:t> 내의 원소들이 </a:t>
                      </a:r>
                      <a:r>
                        <a:rPr lang="en-US" sz="1200" dirty="0" smtClean="0">
                          <a:effectLst/>
                        </a:rPr>
                        <a:t>Membership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2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for x in </a:t>
                      </a:r>
                      <a:r>
                        <a:rPr lang="en-US" sz="1200" dirty="0" smtClean="0">
                          <a:effectLst/>
                        </a:rPr>
                        <a:t>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3): </a:t>
                      </a:r>
                      <a:r>
                        <a:rPr lang="en-US" sz="1200" dirty="0">
                          <a:effectLst/>
                        </a:rPr>
                        <a:t>print x,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1 2 3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원소들을 반복자 활용 </a:t>
                      </a:r>
                      <a:r>
                        <a:rPr lang="en-US" altLang="ko-KR" sz="1200" dirty="0" smtClean="0">
                          <a:effectLst/>
                        </a:rPr>
                        <a:t>- </a:t>
                      </a:r>
                      <a:r>
                        <a:rPr lang="en-US" sz="1200" dirty="0" smtClean="0">
                          <a:effectLst/>
                        </a:rPr>
                        <a:t>Iteration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1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Namedtuple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 fontAlgn="t">
              <a:buNone/>
            </a:pPr>
            <a:r>
              <a:rPr lang="en-US" altLang="ko-KR" dirty="0" smtClean="0"/>
              <a:t>p </a:t>
            </a:r>
            <a:r>
              <a:rPr lang="en-US" altLang="ko-KR" dirty="0"/>
              <a:t>= </a:t>
            </a:r>
            <a:r>
              <a:rPr lang="en-US" altLang="ko-KR" sz="3200" dirty="0"/>
              <a:t>Point(x=10, y=11)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280744"/>
              </p:ext>
            </p:extLst>
          </p:nvPr>
        </p:nvGraphicFramePr>
        <p:xfrm>
          <a:off x="899592" y="2636912"/>
          <a:ext cx="7416824" cy="3500153"/>
        </p:xfrm>
        <a:graphic>
          <a:graphicData uri="http://schemas.openxmlformats.org/drawingml/2006/table">
            <a:tbl>
              <a:tblPr/>
              <a:tblGrid>
                <a:gridCol w="1728192"/>
                <a:gridCol w="2592288"/>
                <a:gridCol w="3096344"/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example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'_</a:t>
                      </a:r>
                      <a:r>
                        <a:rPr lang="en-US" sz="1200" dirty="0" err="1" smtClean="0">
                          <a:effectLst/>
                        </a:rPr>
                        <a:t>asdict</a:t>
                      </a:r>
                      <a:r>
                        <a:rPr lang="en-US" sz="1200" dirty="0" smtClean="0">
                          <a:effectLst/>
                        </a:rPr>
                        <a:t>',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p._</a:t>
                      </a:r>
                      <a:r>
                        <a:rPr lang="en-US" altLang="ko-KR" sz="1200" dirty="0" err="1" smtClean="0">
                          <a:effectLst/>
                        </a:rPr>
                        <a:t>asdict</a:t>
                      </a:r>
                      <a:r>
                        <a:rPr lang="en-US" altLang="ko-KR" sz="1200" dirty="0" smtClean="0">
                          <a:effectLst/>
                        </a:rPr>
                        <a:t>()</a:t>
                      </a:r>
                    </a:p>
                    <a:p>
                      <a:pPr fontAlgn="t"/>
                      <a:r>
                        <a:rPr lang="en-US" altLang="ko-KR" sz="1200" dirty="0" err="1" smtClean="0">
                          <a:effectLst/>
                        </a:rPr>
                        <a:t>OrderedDict</a:t>
                      </a:r>
                      <a:r>
                        <a:rPr lang="en-US" altLang="ko-KR" sz="1200" dirty="0" smtClean="0">
                          <a:effectLst/>
                        </a:rPr>
                        <a:t>([('x', 10), ('y', 11)])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 smtClean="0">
                          <a:effectLst/>
                        </a:rPr>
                        <a:t>Namedtuple</a:t>
                      </a:r>
                      <a:r>
                        <a:rPr lang="ko-KR" altLang="en-US" sz="1200" dirty="0" smtClean="0">
                          <a:effectLst/>
                        </a:rPr>
                        <a:t>에서 생성된 타입의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인스턴스를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effectLst/>
                        </a:rPr>
                        <a:t>OrderedDict</a:t>
                      </a:r>
                      <a:r>
                        <a:rPr lang="ko-KR" altLang="en-US" sz="1200" dirty="0" smtClean="0">
                          <a:effectLst/>
                        </a:rPr>
                        <a:t>로 전환 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>
                          <a:effectLst/>
                        </a:rPr>
                        <a:t> '_fields',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err="1" smtClean="0">
                          <a:effectLst/>
                        </a:rPr>
                        <a:t>p._fields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('x', 'y')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err="1" smtClean="0">
                          <a:effectLst/>
                        </a:rPr>
                        <a:t>Namedtuple</a:t>
                      </a:r>
                      <a:r>
                        <a:rPr lang="ko-KR" altLang="en-US" sz="1200" dirty="0" smtClean="0">
                          <a:effectLst/>
                        </a:rPr>
                        <a:t>에서 생성된 타입내의 </a:t>
                      </a:r>
                      <a:r>
                        <a:rPr lang="en-US" altLang="ko-KR" sz="1200" dirty="0" smtClean="0">
                          <a:effectLst/>
                        </a:rPr>
                        <a:t>named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변수를 검색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>
                          <a:effectLst/>
                        </a:rPr>
                        <a:t> '_make',</a:t>
                      </a: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b =</a:t>
                      </a:r>
                      <a:r>
                        <a:rPr lang="en-US" altLang="ko-KR" sz="1200" dirty="0" err="1" smtClean="0">
                          <a:effectLst/>
                        </a:rPr>
                        <a:t>Point._make</a:t>
                      </a:r>
                      <a:r>
                        <a:rPr lang="en-US" altLang="ko-KR" sz="1200" dirty="0" smtClean="0">
                          <a:effectLst/>
                        </a:rPr>
                        <a:t>([5,5])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b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Point(x=5, y=5)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effectLst/>
                        </a:rPr>
                        <a:t>Namedtuple</a:t>
                      </a:r>
                      <a:r>
                        <a:rPr lang="ko-KR" altLang="en-US" sz="1200" dirty="0" smtClean="0">
                          <a:effectLst/>
                        </a:rPr>
                        <a:t>에서 생성된 타입을 가지고 새로운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인스턴스를</a:t>
                      </a:r>
                      <a:r>
                        <a:rPr lang="ko-KR" altLang="en-US" sz="1200" dirty="0" smtClean="0">
                          <a:effectLst/>
                        </a:rPr>
                        <a:t> 생성 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>
                          <a:effectLst/>
                        </a:rPr>
                        <a:t> '_replace',</a:t>
                      </a: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effectLst/>
                        </a:rPr>
                        <a:t>p._replace</a:t>
                      </a:r>
                      <a:r>
                        <a:rPr lang="en-US" altLang="ko-KR" sz="1200" dirty="0" smtClean="0">
                          <a:effectLst/>
                        </a:rPr>
                        <a:t>(x=33)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Point(x=33, y=11)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effectLst/>
                        </a:rPr>
                        <a:t>Namedtuple</a:t>
                      </a:r>
                      <a:r>
                        <a:rPr lang="ko-KR" altLang="en-US" sz="1200" dirty="0" smtClean="0">
                          <a:effectLst/>
                        </a:rPr>
                        <a:t>에서 생성된 타입에 대한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</a:t>
                      </a:r>
                      <a:r>
                        <a:rPr lang="ko-KR" altLang="en-US" sz="1200" dirty="0" smtClean="0">
                          <a:effectLst/>
                        </a:rPr>
                        <a:t> 내의 값을 변경 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>
                          <a:effectLst/>
                        </a:rPr>
                        <a:t> 'count',</a:t>
                      </a: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err="1" smtClean="0">
                          <a:effectLst/>
                        </a:rPr>
                        <a:t>p.count</a:t>
                      </a:r>
                      <a:r>
                        <a:rPr lang="en-US" altLang="ko-KR" sz="1200" dirty="0" smtClean="0">
                          <a:effectLst/>
                        </a:rPr>
                        <a:t>(11)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내부 값에 대한 </a:t>
                      </a:r>
                      <a:r>
                        <a:rPr lang="ko-KR" altLang="en-US" sz="1200" dirty="0" err="1" smtClean="0">
                          <a:effectLst/>
                        </a:rPr>
                        <a:t>갯수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 'index',</a:t>
                      </a: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err="1" smtClean="0">
                          <a:effectLst/>
                        </a:rPr>
                        <a:t>p.index</a:t>
                      </a:r>
                      <a:r>
                        <a:rPr lang="en-US" altLang="ko-KR" sz="1200" dirty="0" smtClean="0">
                          <a:effectLst/>
                        </a:rPr>
                        <a:t>(11)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내부 값에 대한 위치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3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namedtuple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sz="2800" dirty="0" err="1" smtClean="0"/>
              <a:t>namedtuple</a:t>
            </a:r>
            <a:r>
              <a:rPr lang="ko-KR" altLang="en-US" sz="2800" dirty="0" smtClean="0"/>
              <a:t>을 선언하고 이를 활용해서 </a:t>
            </a:r>
            <a:r>
              <a:rPr lang="en-US" altLang="ko-KR" sz="2800" dirty="0" err="1" smtClean="0"/>
              <a:t>namedtuple</a:t>
            </a:r>
            <a:r>
              <a:rPr lang="ko-KR" altLang="en-US" sz="2800" dirty="0" smtClean="0"/>
              <a:t>이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생성</a:t>
            </a:r>
            <a:endParaRPr lang="en-US" altLang="ko-KR" sz="2800" dirty="0"/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96952"/>
            <a:ext cx="606616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85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Counter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70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Counter </a:t>
            </a:r>
            <a:r>
              <a:rPr lang="ko-KR" altLang="en-US" dirty="0" smtClean="0"/>
              <a:t>구조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Counter </a:t>
            </a:r>
            <a:r>
              <a:rPr lang="ko-KR" altLang="en-US" sz="2800" dirty="0" smtClean="0"/>
              <a:t>은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subclass</a:t>
            </a:r>
            <a:r>
              <a:rPr lang="ko-KR" altLang="en-US" sz="2800" dirty="0" smtClean="0"/>
              <a:t>로써 새로운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만드는 클래스</a:t>
            </a:r>
            <a:endParaRPr lang="en-US" altLang="ko-KR" sz="2800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4077072"/>
            <a:ext cx="2808312" cy="1656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collections.Counter</a:t>
            </a:r>
            <a:r>
              <a:rPr lang="en-US" altLang="ko-KR" sz="1400" dirty="0" smtClean="0">
                <a:solidFill>
                  <a:schemeClr val="tx1"/>
                </a:solidFill>
              </a:rPr>
              <a:t>(sorted(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d.items</a:t>
            </a:r>
            <a:r>
              <a:rPr lang="en-US" altLang="ko-KR" sz="1400" dirty="0">
                <a:solidFill>
                  <a:schemeClr val="tx1"/>
                </a:solidFill>
              </a:rPr>
              <a:t>()))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364088" y="3429000"/>
            <a:ext cx="2448272" cy="2664296"/>
            <a:chOff x="5004048" y="3429000"/>
            <a:chExt cx="2808312" cy="2664296"/>
          </a:xfrm>
        </p:grpSpPr>
        <p:sp>
          <p:nvSpPr>
            <p:cNvPr id="5" name="직사각형 4"/>
            <p:cNvSpPr/>
            <p:nvPr/>
          </p:nvSpPr>
          <p:spPr>
            <a:xfrm>
              <a:off x="5364088" y="508518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Counter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64088" y="364502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dict</a:t>
              </a:r>
              <a:endParaRPr lang="ko-KR" altLang="en-US" dirty="0"/>
            </a:p>
          </p:txBody>
        </p:sp>
        <p:cxnSp>
          <p:nvCxnSpPr>
            <p:cNvPr id="9" name="직선 화살표 연결선 8"/>
            <p:cNvCxnSpPr>
              <a:stCxn id="5" idx="0"/>
            </p:cNvCxnSpPr>
            <p:nvPr/>
          </p:nvCxnSpPr>
          <p:spPr>
            <a:xfrm flipV="1">
              <a:off x="6372200" y="4293096"/>
              <a:ext cx="0" cy="792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004048" y="3429000"/>
              <a:ext cx="2808312" cy="26642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오른쪽 화살표 10"/>
          <p:cNvSpPr/>
          <p:nvPr/>
        </p:nvSpPr>
        <p:spPr>
          <a:xfrm>
            <a:off x="3995936" y="4433056"/>
            <a:ext cx="978408" cy="65212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23928" y="5250496"/>
            <a:ext cx="112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smtClean="0"/>
              <a:t> 생성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644008" y="2803156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issubclass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collections.Counter,dict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 smtClean="0">
                <a:sym typeface="Wingdings" panose="05000000000000000000" pitchFamily="2" charset="2"/>
              </a:rPr>
              <a:t> True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0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object class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58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Counter </a:t>
            </a:r>
            <a:r>
              <a:rPr lang="ko-KR" altLang="en-US" dirty="0" smtClean="0"/>
              <a:t>생성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Counter </a:t>
            </a:r>
            <a:r>
              <a:rPr lang="ko-KR" altLang="en-US" sz="2800" dirty="0" smtClean="0"/>
              <a:t>클래스로 생성하는 이유는 실제 </a:t>
            </a:r>
            <a:r>
              <a:rPr lang="ko-KR" altLang="en-US" sz="2800" dirty="0" err="1" smtClean="0"/>
              <a:t>키값들에</a:t>
            </a:r>
            <a:r>
              <a:rPr lang="ko-KR" altLang="en-US" sz="2800" dirty="0" smtClean="0"/>
              <a:t> 연속된 상황이 확인이 필요할 경우 사용</a:t>
            </a:r>
            <a:endParaRPr lang="en-US" altLang="ko-KR" sz="2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84984"/>
            <a:ext cx="48768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67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en-US" altLang="ko-KR" dirty="0" smtClean="0"/>
              <a:t>ounter </a:t>
            </a:r>
            <a:r>
              <a:rPr lang="ko-KR" altLang="en-US" dirty="0" smtClean="0"/>
              <a:t>추가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fontScale="92500" lnSpcReduction="10000"/>
          </a:bodyPr>
          <a:lstStyle/>
          <a:p>
            <a:pPr marL="0" indent="0" fontAlgn="t">
              <a:buNone/>
            </a:pPr>
            <a:r>
              <a:rPr lang="en-US" altLang="ko-KR" dirty="0"/>
              <a:t>al = </a:t>
            </a:r>
            <a:r>
              <a:rPr lang="en-US" altLang="ko-KR" dirty="0" err="1"/>
              <a:t>collections.Counter</a:t>
            </a:r>
            <a:r>
              <a:rPr lang="en-US" altLang="ko-KR" dirty="0"/>
              <a:t>([1,2,3,4</a:t>
            </a:r>
            <a:r>
              <a:rPr lang="en-US" altLang="ko-KR" dirty="0" smtClean="0"/>
              <a:t>])</a:t>
            </a:r>
          </a:p>
          <a:p>
            <a:pPr marL="0" indent="0" fontAlgn="t">
              <a:buNone/>
            </a:pPr>
            <a:r>
              <a:rPr lang="en-US" altLang="ko-KR" dirty="0" smtClean="0"/>
              <a:t>a2 </a:t>
            </a:r>
            <a:r>
              <a:rPr lang="en-US" altLang="ko-KR" dirty="0"/>
              <a:t>= </a:t>
            </a:r>
            <a:r>
              <a:rPr lang="en-US" altLang="ko-KR" dirty="0" err="1"/>
              <a:t>collections.Counter</a:t>
            </a:r>
            <a:r>
              <a:rPr lang="en-US" altLang="ko-KR" dirty="0"/>
              <a:t>({1:2,2:4})</a:t>
            </a:r>
          </a:p>
          <a:p>
            <a:pPr marL="0" indent="0" fontAlgn="t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552665"/>
              </p:ext>
            </p:extLst>
          </p:nvPr>
        </p:nvGraphicFramePr>
        <p:xfrm>
          <a:off x="899592" y="2636912"/>
          <a:ext cx="7416824" cy="3134393"/>
        </p:xfrm>
        <a:graphic>
          <a:graphicData uri="http://schemas.openxmlformats.org/drawingml/2006/table">
            <a:tbl>
              <a:tblPr/>
              <a:tblGrid>
                <a:gridCol w="1728192"/>
                <a:gridCol w="2592288"/>
                <a:gridCol w="3096344"/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example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elements</a:t>
                      </a:r>
                      <a:endParaRPr lang="en-US" sz="1200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err="1" smtClean="0">
                          <a:effectLst/>
                        </a:rPr>
                        <a:t>al.elements</a:t>
                      </a:r>
                      <a:r>
                        <a:rPr lang="en-US" altLang="ko-KR" sz="1200" dirty="0" smtClean="0">
                          <a:effectLst/>
                        </a:rPr>
                        <a:t>()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&lt;</a:t>
                      </a:r>
                      <a:r>
                        <a:rPr lang="en-US" altLang="ko-KR" sz="1200" dirty="0" err="1" smtClean="0">
                          <a:effectLst/>
                        </a:rPr>
                        <a:t>itertools.chain</a:t>
                      </a:r>
                      <a:r>
                        <a:rPr lang="en-US" altLang="ko-KR" sz="1200" dirty="0" smtClean="0">
                          <a:effectLst/>
                        </a:rPr>
                        <a:t> at x10542eb0&gt;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list(</a:t>
                      </a:r>
                      <a:r>
                        <a:rPr lang="en-US" altLang="ko-KR" sz="1200" dirty="0" err="1" smtClean="0">
                          <a:effectLst/>
                        </a:rPr>
                        <a:t>al.elements</a:t>
                      </a:r>
                      <a:r>
                        <a:rPr lang="en-US" altLang="ko-KR" sz="1200" dirty="0" smtClean="0">
                          <a:effectLst/>
                        </a:rPr>
                        <a:t>())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[1, 2, 3, 4]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Counter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인스턴스의</a:t>
                      </a:r>
                      <a:r>
                        <a:rPr lang="ko-KR" altLang="en-US" sz="1200" dirty="0" smtClean="0">
                          <a:effectLst/>
                        </a:rPr>
                        <a:t> 요소를 </a:t>
                      </a:r>
                      <a:r>
                        <a:rPr lang="en-US" altLang="ko-KR" sz="1200" dirty="0" smtClean="0">
                          <a:effectLst/>
                        </a:rPr>
                        <a:t>counter </a:t>
                      </a:r>
                      <a:r>
                        <a:rPr lang="ko-KR" altLang="en-US" sz="1200" dirty="0" smtClean="0">
                          <a:effectLst/>
                        </a:rPr>
                        <a:t>개수 만큼 보여줌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most_common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list(a2.elements())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[1, 1, 2, 2, 2, 2]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a2.most_common()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[(2, 4), (1, 2)]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Counter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인스턴스의</a:t>
                      </a:r>
                      <a:r>
                        <a:rPr lang="ko-KR" altLang="en-US" sz="1200" dirty="0" smtClean="0">
                          <a:effectLst/>
                        </a:rPr>
                        <a:t> 값을</a:t>
                      </a:r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err="1" smtClean="0">
                          <a:effectLst/>
                        </a:rPr>
                        <a:t>튜플로</a:t>
                      </a:r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key/value</a:t>
                      </a:r>
                      <a:r>
                        <a:rPr lang="ko-KR" altLang="en-US" sz="1200" baseline="0" dirty="0" smtClean="0">
                          <a:effectLst/>
                        </a:rPr>
                        <a:t>를 묶어서 리스트로 보여줌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subtract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a2.subtract(al)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a2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Counter({2: 3, 1: 1, 3: -1, 4: -1})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a2+al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Counter({2: 4, 1: 2})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Counter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인스턴스들간에</a:t>
                      </a:r>
                      <a:r>
                        <a:rPr lang="ko-KR" altLang="en-US" sz="1200" dirty="0" smtClean="0">
                          <a:effectLst/>
                        </a:rPr>
                        <a:t>  값을 빼는 </a:t>
                      </a:r>
                      <a:r>
                        <a:rPr lang="ko-KR" altLang="en-US" sz="1200" dirty="0" err="1" smtClean="0">
                          <a:effectLst/>
                        </a:rPr>
                        <a:t>ㄳ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8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Counter </a:t>
            </a:r>
            <a:r>
              <a:rPr lang="ko-KR" altLang="en-US" dirty="0" smtClean="0"/>
              <a:t>사칙연산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Counter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내의 </a:t>
            </a:r>
            <a:r>
              <a:rPr lang="ko-KR" altLang="en-US" sz="2800" dirty="0" err="1" smtClean="0"/>
              <a:t>키값이</a:t>
            </a:r>
            <a:r>
              <a:rPr lang="ko-KR" altLang="en-US" sz="2800" dirty="0" smtClean="0"/>
              <a:t> 같은 경우에 </a:t>
            </a:r>
            <a:r>
              <a:rPr lang="en-US" altLang="ko-KR" sz="2800" dirty="0" smtClean="0"/>
              <a:t>+/- </a:t>
            </a:r>
            <a:r>
              <a:rPr lang="ko-KR" altLang="en-US" sz="2800" dirty="0" smtClean="0"/>
              <a:t>연산이 가능하며 </a:t>
            </a:r>
            <a:r>
              <a:rPr lang="en-US" altLang="ko-KR" sz="2800" dirty="0" smtClean="0"/>
              <a:t>zero </a:t>
            </a:r>
            <a:r>
              <a:rPr lang="ko-KR" altLang="en-US" sz="2800" dirty="0" smtClean="0"/>
              <a:t>값은 표시하지 않음</a:t>
            </a:r>
            <a:endParaRPr lang="en-US" altLang="ko-KR" sz="28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4944"/>
            <a:ext cx="5619750" cy="355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997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Counter </a:t>
            </a:r>
            <a:r>
              <a:rPr lang="ko-KR" altLang="en-US" dirty="0" smtClean="0"/>
              <a:t>집</a:t>
            </a:r>
            <a:r>
              <a:rPr lang="ko-KR" altLang="en-US" dirty="0"/>
              <a:t>합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Counter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내의 </a:t>
            </a:r>
            <a:r>
              <a:rPr lang="ko-KR" altLang="en-US" sz="2800" dirty="0" err="1" smtClean="0"/>
              <a:t>키값이</a:t>
            </a:r>
            <a:r>
              <a:rPr lang="ko-KR" altLang="en-US" sz="2800" dirty="0" smtClean="0"/>
              <a:t> 같은 경우에 </a:t>
            </a:r>
            <a:r>
              <a:rPr lang="en-US" altLang="ko-KR" sz="2800" dirty="0" smtClean="0"/>
              <a:t>&amp;/| </a:t>
            </a:r>
            <a:r>
              <a:rPr lang="ko-KR" altLang="en-US" sz="2800" dirty="0" smtClean="0"/>
              <a:t>연산이 가능</a:t>
            </a:r>
            <a:endParaRPr lang="en-US" altLang="ko-KR" sz="28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2852936"/>
            <a:ext cx="56578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998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Counter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Counter </a:t>
            </a:r>
            <a:r>
              <a:rPr lang="ko-KR" altLang="en-US" sz="2800" dirty="0" err="1" smtClean="0"/>
              <a:t>인스턴스는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타입처럼 키를 통해 접근</a:t>
            </a:r>
            <a:endParaRPr lang="en-US" altLang="ko-KR" sz="28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24944"/>
            <a:ext cx="43910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2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1412776"/>
            <a:ext cx="743555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 smtClean="0"/>
              <a:t>2.Python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함수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2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2.1 </a:t>
            </a:r>
            <a:r>
              <a:rPr lang="ko-KR" altLang="en-US" sz="6000" dirty="0" smtClean="0"/>
              <a:t>함수란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1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Function  </a:t>
            </a:r>
            <a:r>
              <a:rPr lang="ko-KR" altLang="en-US" dirty="0" smtClean="0"/>
              <a:t>이</a:t>
            </a:r>
            <a:r>
              <a:rPr lang="ko-KR" altLang="en-US" dirty="0"/>
              <a:t>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78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함수란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반복적인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문장을 하나의 기능으로 묶고 반복해서 사용할 수 있는 하나의 기능 묶음을 만드는 것 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3113178" y="3284984"/>
            <a:ext cx="2736304" cy="2520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2339752" y="4254464"/>
            <a:ext cx="61836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6012160" y="4221088"/>
            <a:ext cx="61836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9552" y="4148104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입력</a:t>
            </a:r>
            <a:endParaRPr lang="en-US" altLang="ko-KR" dirty="0" smtClean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04248" y="414810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출력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Return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07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문서화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함수를 정의하고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문장에 </a:t>
            </a:r>
            <a:r>
              <a:rPr lang="en-US" altLang="ko-KR" dirty="0" smtClean="0"/>
              <a:t>comment</a:t>
            </a:r>
            <a:r>
              <a:rPr lang="ko-KR" altLang="en-US" dirty="0" smtClean="0"/>
              <a:t>를 부여시 함수 내의 </a:t>
            </a:r>
            <a:r>
              <a:rPr lang="en-US" altLang="ko-KR" dirty="0" smtClean="0"/>
              <a:t>__doc__</a:t>
            </a:r>
            <a:r>
              <a:rPr lang="ko-KR" altLang="en-US" dirty="0" smtClean="0"/>
              <a:t>에 저장됨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3789040"/>
            <a:ext cx="3895725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99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클래스의 특</a:t>
            </a:r>
            <a:r>
              <a:rPr lang="ko-KR" altLang="en-US" dirty="0"/>
              <a:t>성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관리하는 기준이며 </a:t>
            </a:r>
            <a:r>
              <a:rPr lang="ko-KR" altLang="en-US" dirty="0" err="1" smtClean="0"/>
              <a:t>파이썬은</a:t>
            </a:r>
            <a:r>
              <a:rPr lang="ko-KR" altLang="en-US" dirty="0" smtClean="0"/>
              <a:t> 최상위 타입을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로 선정해서 모든 것을 </a:t>
            </a:r>
            <a:r>
              <a:rPr lang="en-US" altLang="ko-KR" dirty="0" smtClean="0"/>
              <a:t>object instance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4618045" y="3703338"/>
            <a:ext cx="3960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r>
              <a:rPr lang="ko-KR" altLang="en-US" dirty="0" smtClean="0"/>
              <a:t>를 최상위 클래스 객체이며 이를 상속받아 구현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숫자 </a:t>
            </a:r>
            <a:r>
              <a:rPr lang="en-US" altLang="ko-KR" dirty="0" smtClean="0"/>
              <a:t>1</a:t>
            </a:r>
            <a:r>
              <a:rPr lang="ko-KR" altLang="en-US" dirty="0" smtClean="0"/>
              <a:t>도 실제 자연수라는 클래스객체에서 생성된 객체라서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67334"/>
            <a:ext cx="3528392" cy="179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79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결과 처리</a:t>
            </a:r>
            <a:r>
              <a:rPr lang="en-US" altLang="ko-KR" dirty="0" smtClean="0"/>
              <a:t>-None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1277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함수</a:t>
            </a:r>
            <a:r>
              <a:rPr lang="ko-KR" altLang="en-US" dirty="0"/>
              <a:t> </a:t>
            </a:r>
            <a:r>
              <a:rPr lang="ko-KR" altLang="en-US" dirty="0" smtClean="0"/>
              <a:t>처리한 후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문을 사용하지 않</a:t>
            </a:r>
            <a:r>
              <a:rPr lang="ko-KR" altLang="en-US" dirty="0"/>
              <a:t>음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 </a:t>
            </a:r>
            <a:r>
              <a:rPr lang="ko-KR" altLang="en-US" sz="2800" dirty="0" err="1" smtClean="0"/>
              <a:t>파이썬은</a:t>
            </a:r>
            <a:r>
              <a:rPr lang="ko-KR" altLang="en-US" sz="2800" dirty="0" smtClean="0"/>
              <a:t> 처리결과 없을 때 </a:t>
            </a:r>
            <a:r>
              <a:rPr lang="en-US" altLang="ko-KR" sz="2800" dirty="0" smtClean="0"/>
              <a:t>None</a:t>
            </a:r>
            <a:r>
              <a:rPr lang="ko-KR" altLang="en-US" sz="2800" dirty="0" smtClean="0"/>
              <a:t>을 보냄</a:t>
            </a:r>
            <a:endParaRPr lang="en-US" altLang="ko-KR" sz="2800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15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결과가 없을 경우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파이썬은</a:t>
            </a:r>
            <a:r>
              <a:rPr lang="ko-KR" altLang="en-US" sz="2800" dirty="0" smtClean="0"/>
              <a:t> 함수의 결과가 없어도 </a:t>
            </a:r>
            <a:r>
              <a:rPr lang="en-US" altLang="ko-KR" sz="2800" dirty="0" smtClean="0"/>
              <a:t>None</a:t>
            </a:r>
            <a:r>
              <a:rPr lang="ko-KR" altLang="en-US" sz="2800" dirty="0" smtClean="0"/>
              <a:t>으로 보냄</a:t>
            </a:r>
            <a:endParaRPr lang="en-US" altLang="ko-KR" sz="2800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501008"/>
            <a:ext cx="3024336" cy="244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결과 처리</a:t>
            </a:r>
            <a:r>
              <a:rPr lang="en-US" altLang="ko-KR" dirty="0" smtClean="0"/>
              <a:t>-return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결과는 하나의 결과만 전달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여러 개를 전달 할 경우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로 묶어서 하나로 처리한다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49080"/>
            <a:ext cx="288032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48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/>
              <a:t>2</a:t>
            </a:r>
            <a:r>
              <a:rPr lang="en-US" altLang="ko-KR" sz="6000" dirty="0" smtClean="0"/>
              <a:t>.2 </a:t>
            </a:r>
            <a:r>
              <a:rPr lang="ko-KR" altLang="en-US" sz="6000" dirty="0" smtClean="0"/>
              <a:t>함수구조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11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Function 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29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구조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함수가 정의되면 바로 함수를 객체로 구조화하고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함수 로컬변수로 처리 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3491880" y="2564904"/>
            <a:ext cx="5040560" cy="3960440"/>
            <a:chOff x="1115616" y="2564904"/>
            <a:chExt cx="7416824" cy="3960440"/>
          </a:xfrm>
        </p:grpSpPr>
        <p:sp>
          <p:nvSpPr>
            <p:cNvPr id="4" name="직사각형 3"/>
            <p:cNvSpPr/>
            <p:nvPr/>
          </p:nvSpPr>
          <p:spPr>
            <a:xfrm>
              <a:off x="5076056" y="4435984"/>
              <a:ext cx="936104" cy="1008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/>
                <a:t>함수 코드</a:t>
              </a:r>
              <a:endParaRPr lang="ko-KR" altLang="en-US" sz="1600" b="1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660232" y="4435984"/>
              <a:ext cx="936104" cy="1008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/>
                <a:t>함수</a:t>
              </a:r>
              <a:endParaRPr lang="en-US" altLang="ko-KR" sz="1600" b="1" dirty="0"/>
            </a:p>
            <a:p>
              <a:pPr algn="ctr"/>
              <a:r>
                <a:rPr lang="ko-KR" altLang="en-US" sz="1600" b="1" dirty="0" smtClean="0"/>
                <a:t>변수</a:t>
              </a:r>
              <a:endParaRPr lang="en-US" altLang="ko-KR" sz="1600" b="1" dirty="0" smtClean="0"/>
            </a:p>
          </p:txBody>
        </p:sp>
        <p:cxnSp>
          <p:nvCxnSpPr>
            <p:cNvPr id="7" name="직선 화살표 연결선 6"/>
            <p:cNvCxnSpPr>
              <a:endCxn id="5" idx="1"/>
            </p:cNvCxnSpPr>
            <p:nvPr/>
          </p:nvCxnSpPr>
          <p:spPr>
            <a:xfrm>
              <a:off x="5940152" y="4940040"/>
              <a:ext cx="72008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1619672" y="4437112"/>
              <a:ext cx="936104" cy="1008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/>
                <a:t>함수 명</a:t>
              </a:r>
              <a:endParaRPr lang="en-US" altLang="ko-KR" sz="1600" b="1" dirty="0" smtClean="0"/>
            </a:p>
          </p:txBody>
        </p:sp>
        <p:cxnSp>
          <p:nvCxnSpPr>
            <p:cNvPr id="10" name="직선 화살표 연결선 9"/>
            <p:cNvCxnSpPr>
              <a:endCxn id="4" idx="1"/>
            </p:cNvCxnSpPr>
            <p:nvPr/>
          </p:nvCxnSpPr>
          <p:spPr>
            <a:xfrm>
              <a:off x="4355976" y="4940040"/>
              <a:ext cx="72008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/>
            <p:nvPr/>
          </p:nvSpPr>
          <p:spPr>
            <a:xfrm>
              <a:off x="3369973" y="4437112"/>
              <a:ext cx="936104" cy="1008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/>
                <a:t>참조</a:t>
              </a:r>
              <a:endParaRPr lang="ko-KR" altLang="en-US" sz="1600" b="1" dirty="0"/>
            </a:p>
          </p:txBody>
        </p:sp>
        <p:cxnSp>
          <p:nvCxnSpPr>
            <p:cNvPr id="11" name="직선 화살표 연결선 10"/>
            <p:cNvCxnSpPr>
              <a:stCxn id="8" idx="3"/>
              <a:endCxn id="9" idx="1"/>
            </p:cNvCxnSpPr>
            <p:nvPr/>
          </p:nvCxnSpPr>
          <p:spPr>
            <a:xfrm>
              <a:off x="2555776" y="4941168"/>
              <a:ext cx="81419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1115616" y="2564904"/>
              <a:ext cx="3096344" cy="8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err="1"/>
                <a:t>d</a:t>
              </a:r>
              <a:r>
                <a:rPr lang="en-US" altLang="ko-KR" b="1" dirty="0" err="1" smtClean="0"/>
                <a:t>ef</a:t>
              </a:r>
              <a:r>
                <a:rPr lang="en-US" altLang="ko-KR" b="1" dirty="0" smtClean="0"/>
                <a:t> add(</a:t>
              </a:r>
              <a:r>
                <a:rPr lang="en-US" altLang="ko-KR" b="1" dirty="0" err="1" smtClean="0"/>
                <a:t>x,y</a:t>
              </a:r>
              <a:r>
                <a:rPr lang="en-US" altLang="ko-KR" b="1" dirty="0" smtClean="0"/>
                <a:t>) :</a:t>
              </a:r>
            </a:p>
            <a:p>
              <a:r>
                <a:rPr lang="en-US" altLang="ko-KR" b="1" dirty="0" smtClean="0"/>
                <a:t>     return </a:t>
              </a:r>
              <a:r>
                <a:rPr lang="en-US" altLang="ko-KR" b="1" dirty="0" err="1" smtClean="0"/>
                <a:t>x+y</a:t>
              </a:r>
              <a:endParaRPr lang="en-US" altLang="ko-KR" b="1" dirty="0" smtClean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75656" y="5615081"/>
              <a:ext cx="1044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add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04048" y="5615081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def</a:t>
              </a:r>
              <a:r>
                <a:rPr lang="en-US" altLang="ko-KR" sz="1200" dirty="0"/>
                <a:t> add(</a:t>
              </a:r>
              <a:r>
                <a:rPr lang="en-US" altLang="ko-KR" sz="1200" dirty="0" err="1"/>
                <a:t>x,y</a:t>
              </a:r>
              <a:r>
                <a:rPr lang="en-US" altLang="ko-KR" sz="1200" dirty="0"/>
                <a:t>) :</a:t>
              </a:r>
            </a:p>
            <a:p>
              <a:r>
                <a:rPr lang="en-US" altLang="ko-KR" sz="1200" dirty="0"/>
                <a:t>     return </a:t>
              </a:r>
              <a:r>
                <a:rPr lang="en-US" altLang="ko-KR" sz="1200" dirty="0" err="1"/>
                <a:t>x+y</a:t>
              </a:r>
              <a:endParaRPr lang="en-US" altLang="ko-KR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88224" y="5615081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{‘x’ : None, ‘</a:t>
              </a:r>
              <a:r>
                <a:rPr lang="en-US" altLang="ko-KR" sz="1200" dirty="0" err="1" smtClean="0"/>
                <a:t>y’:None</a:t>
              </a:r>
              <a:r>
                <a:rPr lang="en-US" altLang="ko-KR" sz="1200" dirty="0" smtClean="0"/>
                <a:t>}</a:t>
              </a:r>
              <a:endParaRPr lang="en-US" altLang="ko-KR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03848" y="5615081"/>
              <a:ext cx="1256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/>
                <a:t>내부주</a:t>
              </a:r>
              <a:r>
                <a:rPr lang="ko-KR" altLang="en-US"/>
                <a:t>소</a:t>
              </a:r>
              <a:endParaRPr lang="ko-KR" altLang="en-US" dirty="0"/>
            </a:p>
          </p:txBody>
        </p:sp>
        <p:sp>
          <p:nvSpPr>
            <p:cNvPr id="18" name="아래쪽 화살표 17"/>
            <p:cNvSpPr/>
            <p:nvPr/>
          </p:nvSpPr>
          <p:spPr>
            <a:xfrm>
              <a:off x="2379001" y="3645024"/>
              <a:ext cx="484632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15616" y="4221088"/>
              <a:ext cx="7416824" cy="23042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03848" y="3645024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전환</a:t>
              </a:r>
              <a:endParaRPr lang="ko-KR" altLang="en-US" dirty="0"/>
            </a:p>
          </p:txBody>
        </p:sp>
      </p:grp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82343"/>
            <a:ext cx="2695575" cy="1961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4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구조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조회 방법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함수는 객체이므로 함수의 내부 구조를 속성으로 구성한  </a:t>
            </a:r>
            <a:r>
              <a:rPr lang="en-US" altLang="ko-KR" dirty="0" smtClean="0"/>
              <a:t>function type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code type </a:t>
            </a:r>
            <a:r>
              <a:rPr lang="ko-KR" altLang="en-US" dirty="0" smtClean="0"/>
              <a:t>이 존재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021123" y="3403954"/>
            <a:ext cx="1666471" cy="60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function type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4770389" y="3403954"/>
            <a:ext cx="1666471" cy="60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내부 속성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82242" y="5342063"/>
            <a:ext cx="1666471" cy="60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r>
              <a:rPr lang="en-US" altLang="ko-KR" dirty="0" smtClean="0"/>
              <a:t>ode type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770389" y="5342063"/>
            <a:ext cx="1666471" cy="60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f</a:t>
            </a:r>
            <a:r>
              <a:rPr lang="en-US" altLang="ko-KR" dirty="0" err="1" smtClean="0"/>
              <a:t>unc_code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53771" y="5135429"/>
            <a:ext cx="238067" cy="77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.</a:t>
            </a:r>
            <a:endParaRPr lang="ko-KR" altLang="en-US" sz="6600" dirty="0"/>
          </a:p>
        </p:txBody>
      </p:sp>
      <p:sp>
        <p:nvSpPr>
          <p:cNvPr id="25" name="TextBox 24"/>
          <p:cNvSpPr txBox="1"/>
          <p:nvPr/>
        </p:nvSpPr>
        <p:spPr>
          <a:xfrm>
            <a:off x="899592" y="4811438"/>
            <a:ext cx="418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func_code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일 경우 </a:t>
            </a:r>
            <a:r>
              <a:rPr lang="en-US" altLang="ko-KR" b="1" dirty="0" smtClean="0"/>
              <a:t>: code type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31840" y="5436513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 smtClean="0"/>
              <a:t>함수</a:t>
            </a:r>
            <a:r>
              <a:rPr lang="ko-KR" altLang="en-US" sz="3200" b="1" dirty="0" err="1"/>
              <a:t>명</a:t>
            </a:r>
            <a:endParaRPr lang="ko-KR" altLang="en-US" sz="3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333933" y="3184983"/>
            <a:ext cx="238067" cy="77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.</a:t>
            </a:r>
            <a:endParaRPr lang="ko-KR" altLang="en-US" sz="6600" dirty="0"/>
          </a:p>
        </p:txBody>
      </p:sp>
      <p:sp>
        <p:nvSpPr>
          <p:cNvPr id="29" name="TextBox 28"/>
          <p:cNvSpPr txBox="1"/>
          <p:nvPr/>
        </p:nvSpPr>
        <p:spPr>
          <a:xfrm>
            <a:off x="3131840" y="3501008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 smtClean="0"/>
              <a:t>함수</a:t>
            </a:r>
            <a:r>
              <a:rPr lang="ko-KR" altLang="en-US" sz="3200" b="1" dirty="0" err="1"/>
              <a:t>명</a:t>
            </a:r>
            <a:endParaRPr lang="ko-KR" altLang="en-US" sz="3200" b="1" dirty="0"/>
          </a:p>
        </p:txBody>
      </p:sp>
      <p:sp>
        <p:nvSpPr>
          <p:cNvPr id="30" name="직사각형 29"/>
          <p:cNvSpPr/>
          <p:nvPr/>
        </p:nvSpPr>
        <p:spPr>
          <a:xfrm>
            <a:off x="6788818" y="5342063"/>
            <a:ext cx="1666471" cy="60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내부 속성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372200" y="5135429"/>
            <a:ext cx="238067" cy="77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.</a:t>
            </a:r>
            <a:endParaRPr lang="ko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96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Function  </a:t>
            </a:r>
            <a:r>
              <a:rPr lang="ko-KR" altLang="en-US" dirty="0" smtClean="0"/>
              <a:t>클래스 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class </a:t>
            </a:r>
            <a:r>
              <a:rPr lang="ko-KR" altLang="en-US" dirty="0" smtClean="0"/>
              <a:t>속성 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3</a:t>
            </a:r>
            <a:r>
              <a:rPr lang="ko-KR" altLang="en-US" sz="2800" dirty="0" smtClean="0"/>
              <a:t>버전으로 바뀌면서 </a:t>
            </a:r>
            <a:r>
              <a:rPr lang="en-US" altLang="ko-KR" sz="2800" dirty="0" smtClean="0"/>
              <a:t>function </a:t>
            </a:r>
            <a:r>
              <a:rPr lang="ko-KR" altLang="en-US" sz="2800" dirty="0" smtClean="0"/>
              <a:t>정보의 변수들이 사라지고  </a:t>
            </a:r>
            <a:r>
              <a:rPr lang="ko-KR" altLang="en-US" sz="2800" dirty="0" err="1" smtClean="0"/>
              <a:t>스페셜</a:t>
            </a:r>
            <a:r>
              <a:rPr lang="ko-KR" altLang="en-US" sz="2800" dirty="0" smtClean="0"/>
              <a:t> 기준으로 통합</a:t>
            </a:r>
            <a:r>
              <a:rPr lang="ko-KR" altLang="en-US" sz="2800" dirty="0"/>
              <a:t>됨</a:t>
            </a:r>
            <a:endParaRPr lang="en-US" altLang="ko-KR" sz="2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427536"/>
              </p:ext>
            </p:extLst>
          </p:nvPr>
        </p:nvGraphicFramePr>
        <p:xfrm>
          <a:off x="755576" y="2924944"/>
          <a:ext cx="7560840" cy="3240360"/>
        </p:xfrm>
        <a:graphic>
          <a:graphicData uri="http://schemas.openxmlformats.org/drawingml/2006/table">
            <a:tbl>
              <a:tblPr/>
              <a:tblGrid>
                <a:gridCol w="4276839"/>
                <a:gridCol w="3284001"/>
              </a:tblGrid>
              <a:tr h="40504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 smtClean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func_name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/__name__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__name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 smtClean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func_doc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/__doc__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__doc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 smtClean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func_defaults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/__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defauts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__defaults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 smtClean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func_dict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/__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dict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dict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 smtClean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func_closure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/__closure__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__closure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 smtClean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func_globals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/__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globals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globals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 smtClean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func_code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/__code__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__code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54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내부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61484"/>
            <a:ext cx="8229600" cy="179550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함수는 </a:t>
            </a:r>
            <a:r>
              <a:rPr lang="en-US" altLang="ko-KR" sz="2800" dirty="0" smtClean="0"/>
              <a:t>special </a:t>
            </a:r>
            <a:r>
              <a:rPr lang="ko-KR" altLang="en-US" sz="2800" dirty="0" smtClean="0"/>
              <a:t>속성</a:t>
            </a:r>
            <a:r>
              <a:rPr lang="en-US" altLang="ko-KR" sz="2800" dirty="0" smtClean="0"/>
              <a:t>(code, closure, </a:t>
            </a:r>
            <a:r>
              <a:rPr lang="en-US" altLang="ko-KR" sz="2800" dirty="0" err="1" smtClean="0"/>
              <a:t>globals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등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을 가지고 있음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73" y="2996952"/>
            <a:ext cx="7096125" cy="360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917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163497</TotalTime>
  <Words>12621</Words>
  <Application>Microsoft Office PowerPoint</Application>
  <PresentationFormat>화면 슬라이드 쇼(4:3)</PresentationFormat>
  <Paragraphs>2891</Paragraphs>
  <Slides>629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629</vt:i4>
      </vt:variant>
    </vt:vector>
  </HeadingPairs>
  <TitlesOfParts>
    <vt:vector size="630" baseType="lpstr">
      <vt:lpstr>가을</vt:lpstr>
      <vt:lpstr>Python 심화</vt:lpstr>
      <vt:lpstr>Contents </vt:lpstr>
      <vt:lpstr>1. Python 자료구조 2.Python 함수 3. python 클래스 4. Python 클래스 상속  </vt:lpstr>
      <vt:lpstr> 5. Python 테코레이터 6. Python 클래스  정보숨기기 7.Python 클래스  인터페이스  </vt:lpstr>
      <vt:lpstr> 8. Python 클래스 추상화  9. Python 클래스 Runtime 처리  10. Exception </vt:lpstr>
      <vt:lpstr>1.Python  자료구조</vt:lpstr>
      <vt:lpstr>1.1 object vs. Type class </vt:lpstr>
      <vt:lpstr> object class </vt:lpstr>
      <vt:lpstr>object 클래스의 특성</vt:lpstr>
      <vt:lpstr>object class : 생성</vt:lpstr>
      <vt:lpstr>object 클래스: 스페셜메소드</vt:lpstr>
      <vt:lpstr> type class</vt:lpstr>
      <vt:lpstr> type 클래스의 내부 구조</vt:lpstr>
      <vt:lpstr> type 클래스의 특성</vt:lpstr>
      <vt:lpstr>Type: 사용자 정의 class 생성</vt:lpstr>
      <vt:lpstr>  object vs. type</vt:lpstr>
      <vt:lpstr> type과 object 관계</vt:lpstr>
      <vt:lpstr> type vs.object class 비교</vt:lpstr>
      <vt:lpstr> type/object class 관계</vt:lpstr>
      <vt:lpstr>내장 클래스 구조 </vt:lpstr>
      <vt:lpstr> type class의 위치: __class__</vt:lpstr>
      <vt:lpstr> object class의 위치: __bases__</vt:lpstr>
      <vt:lpstr>내장 클래스와 인스턴스 구조</vt:lpstr>
      <vt:lpstr>객체 연산자(.) 이해</vt:lpstr>
      <vt:lpstr> . 연산자</vt:lpstr>
      <vt:lpstr> 스페셜 메소드  : __getattribute__</vt:lpstr>
      <vt:lpstr>1.2 sequence class </vt:lpstr>
      <vt:lpstr>Sequence  Type</vt:lpstr>
      <vt:lpstr>Sequence 타입</vt:lpstr>
      <vt:lpstr>사용자 Sequence  class 정의</vt:lpstr>
      <vt:lpstr>사용자 Sequence  class </vt:lpstr>
      <vt:lpstr>Sequence 타입 활용</vt:lpstr>
      <vt:lpstr>Sequence 타입 unpack</vt:lpstr>
      <vt:lpstr> sequence 타입 : zip</vt:lpstr>
      <vt:lpstr>  sequence 타입 : enumerate</vt:lpstr>
      <vt:lpstr> sequence 타입 : sorted</vt:lpstr>
      <vt:lpstr> sequence 타입 : revesed</vt:lpstr>
      <vt:lpstr>Sequence 타입 검색 방법</vt:lpstr>
      <vt:lpstr>검색 방법</vt:lpstr>
      <vt:lpstr>Sequence 타입 검색 </vt:lpstr>
      <vt:lpstr>Index와 slice 차이</vt:lpstr>
      <vt:lpstr>Slice 사용</vt:lpstr>
      <vt:lpstr>slice() 함수 이용해서 계산</vt:lpstr>
      <vt:lpstr>slicing 내부 조회/갱신/삭제</vt:lpstr>
      <vt:lpstr> array 모듈</vt:lpstr>
      <vt:lpstr>내장모듈 : Array </vt:lpstr>
      <vt:lpstr>1.3 heapq 모듈 </vt:lpstr>
      <vt:lpstr>Heap queue</vt:lpstr>
      <vt:lpstr> heap queue</vt:lpstr>
      <vt:lpstr> heappush/heappop</vt:lpstr>
      <vt:lpstr> heappushpop</vt:lpstr>
      <vt:lpstr> nlargest</vt:lpstr>
      <vt:lpstr> nsmallest</vt:lpstr>
      <vt:lpstr> dict 타입으로 heapq 처리</vt:lpstr>
      <vt:lpstr>1.4 collections  모듈 </vt:lpstr>
      <vt:lpstr>deque</vt:lpstr>
      <vt:lpstr> deque 란</vt:lpstr>
      <vt:lpstr> 양방향 queue  다루기  </vt:lpstr>
      <vt:lpstr>Key: multi- value 구조</vt:lpstr>
      <vt:lpstr> dict vs, defaultdict</vt:lpstr>
      <vt:lpstr> defualtdict : list 값 처리</vt:lpstr>
      <vt:lpstr> defualtdict : set 값 처리</vt:lpstr>
      <vt:lpstr>Ordered dict</vt:lpstr>
      <vt:lpstr> dict vs. Ordereddict 차이</vt:lpstr>
      <vt:lpstr>OrderedDict에서 dict 처럼 처리</vt:lpstr>
      <vt:lpstr> collections.itemgetter </vt:lpstr>
      <vt:lpstr>Itemgetter : 동일한 키 처리</vt:lpstr>
      <vt:lpstr>Itemgetter이용해서 sorted</vt:lpstr>
      <vt:lpstr> collections.attrgetter </vt:lpstr>
      <vt:lpstr>attrgetter 실행</vt:lpstr>
      <vt:lpstr>attrgetter이용해서 sorted</vt:lpstr>
      <vt:lpstr>namedtuple</vt:lpstr>
      <vt:lpstr>tuple vs. namedtuple   </vt:lpstr>
      <vt:lpstr>Namedtuple로 타입 만들기  </vt:lpstr>
      <vt:lpstr>Tuple 기본 처리</vt:lpstr>
      <vt:lpstr>Namedtuple 추가 메소드</vt:lpstr>
      <vt:lpstr>namedtuple 타입/인스턴스  </vt:lpstr>
      <vt:lpstr>Counter</vt:lpstr>
      <vt:lpstr>Counter 구조  </vt:lpstr>
      <vt:lpstr>Counter 생성 예시</vt:lpstr>
      <vt:lpstr>Counter 추가 메소드</vt:lpstr>
      <vt:lpstr>Counter 사칙연산</vt:lpstr>
      <vt:lpstr>Counter 집합연산</vt:lpstr>
      <vt:lpstr>Counter 접근</vt:lpstr>
      <vt:lpstr>2.Python  함수</vt:lpstr>
      <vt:lpstr>2.1 함수란 </vt:lpstr>
      <vt:lpstr>Function  이해</vt:lpstr>
      <vt:lpstr>함수란  </vt:lpstr>
      <vt:lpstr>함수 문서화</vt:lpstr>
      <vt:lpstr>함수 결과 처리-None</vt:lpstr>
      <vt:lpstr>함수 결과가 없을 경우</vt:lpstr>
      <vt:lpstr>함수 결과 처리-return</vt:lpstr>
      <vt:lpstr>2.2 함수구조 </vt:lpstr>
      <vt:lpstr>Function  구조</vt:lpstr>
      <vt:lpstr>함수 구조  </vt:lpstr>
      <vt:lpstr>함수 내부 구조 : 조회 방법   </vt:lpstr>
      <vt:lpstr>Function  클래스 이해</vt:lpstr>
      <vt:lpstr>Function class 속성  </vt:lpstr>
      <vt:lpstr>함수 내부 구조</vt:lpstr>
      <vt:lpstr>inspect 모듈 : 함수 구조 조회  </vt:lpstr>
      <vt:lpstr>inspect 모듈 : argument 조회</vt:lpstr>
      <vt:lpstr>Inspect모듈 getcallargs 사용</vt:lpstr>
      <vt:lpstr>inspect 모듈 :signature</vt:lpstr>
      <vt:lpstr>Code 클래스 이해</vt:lpstr>
      <vt:lpstr>Code 클래스</vt:lpstr>
      <vt:lpstr>Code 클래스 확인</vt:lpstr>
      <vt:lpstr>2.3 함수 실행 구조 </vt:lpstr>
      <vt:lpstr>함수 실행 구조</vt:lpstr>
      <vt:lpstr>함수 실행 </vt:lpstr>
      <vt:lpstr>함수 – 메모리 생성 규칙 </vt:lpstr>
      <vt:lpstr>Frame class 이해</vt:lpstr>
      <vt:lpstr>frame  class 내부 속성</vt:lpstr>
      <vt:lpstr>frame 가져오기</vt:lpstr>
      <vt:lpstr>frame 정보 확인</vt:lpstr>
      <vt:lpstr>2.4 1급 함수란 </vt:lpstr>
      <vt:lpstr>1급 함수란</vt:lpstr>
      <vt:lpstr>First Class Object 조건</vt:lpstr>
      <vt:lpstr>First Class Object : 실행</vt:lpstr>
      <vt:lpstr>First Class Object : 변수할당</vt:lpstr>
      <vt:lpstr>First Class Object : 파라미터</vt:lpstr>
      <vt:lpstr>First Class Object : return</vt:lpstr>
      <vt:lpstr>2.5 Function  scope </vt:lpstr>
      <vt:lpstr>Function variable scope</vt:lpstr>
      <vt:lpstr>함수 변수 Scoping</vt:lpstr>
      <vt:lpstr>함수-scope 관리 기준  </vt:lpstr>
      <vt:lpstr>locals()</vt:lpstr>
      <vt:lpstr>globals()</vt:lpstr>
      <vt:lpstr>global 변수 : immutable</vt:lpstr>
      <vt:lpstr>2.6 함수 파라미터 처리 </vt:lpstr>
      <vt:lpstr>Parameter/argment</vt:lpstr>
      <vt:lpstr>함수 인자 종류</vt:lpstr>
      <vt:lpstr>위치인자(position)</vt:lpstr>
      <vt:lpstr>함수 – 위치인자(key/value) </vt:lpstr>
      <vt:lpstr>위치인자(key/value)</vt:lpstr>
      <vt:lpstr> 위치인자를 key=value로 처리</vt:lpstr>
      <vt:lpstr> 파라미터에 없는 변수 사용시</vt:lpstr>
      <vt:lpstr>위치인자:초기값</vt:lpstr>
      <vt:lpstr>Default 파라미터 관리 기준</vt:lpstr>
      <vt:lpstr>함수 인자 -초기값 할당 </vt:lpstr>
      <vt:lpstr>인자 default 값 처리 이슈</vt:lpstr>
      <vt:lpstr>Default 값에 따른 처리 방식 </vt:lpstr>
      <vt:lpstr>Default 값에 따른 처리 예시</vt:lpstr>
      <vt:lpstr>Default를 mutable처리 이슈</vt:lpstr>
      <vt:lpstr>가변 위치인자(tuple)</vt:lpstr>
      <vt:lpstr>가변위치인자 확인</vt:lpstr>
      <vt:lpstr>가변 위치인자 처리 예시</vt:lpstr>
      <vt:lpstr>가변 키워드 인자(dict)</vt:lpstr>
      <vt:lpstr>함수-키워드 인자 통합</vt:lpstr>
      <vt:lpstr>인자 혼용</vt:lpstr>
      <vt:lpstr>인자 할당  순서</vt:lpstr>
      <vt:lpstr>위치/가변 위치</vt:lpstr>
      <vt:lpstr>인자할당: 위치 + 가변위치</vt:lpstr>
      <vt:lpstr>인자할당: 멀티 위치 + 가변위치</vt:lpstr>
      <vt:lpstr>가변 위치/가변 키워드</vt:lpstr>
      <vt:lpstr>혼용 처리: 숫자 덧셈</vt:lpstr>
      <vt:lpstr>혼용 처리: list 처리</vt:lpstr>
      <vt:lpstr>혼용 처리:  dict 처리</vt:lpstr>
      <vt:lpstr>위치,가변 위치/키워드 </vt:lpstr>
      <vt:lpstr>가변위치와 가변 키워드</vt:lpstr>
      <vt:lpstr>함수 인자 unpack</vt:lpstr>
      <vt:lpstr>파라미터 관리 기준</vt:lpstr>
      <vt:lpstr>Unpack이 필요한 이유</vt:lpstr>
      <vt:lpstr>위치 인자 unpack 처리</vt:lpstr>
      <vt:lpstr>키워드인자 unpack 처리</vt:lpstr>
      <vt:lpstr>tuple타입 인자 전달과 비교</vt:lpstr>
      <vt:lpstr>tuple타입 전달</vt:lpstr>
      <vt:lpstr>  *args로 전달</vt:lpstr>
      <vt:lpstr>Dict타입 인자 전달과 비교</vt:lpstr>
      <vt:lpstr> dict 타입 전달</vt:lpstr>
      <vt:lpstr>  **kwargs로 전달</vt:lpstr>
      <vt:lpstr>2.7 함수   호출  방법 </vt:lpstr>
      <vt:lpstr>외부 함수 호출 방식</vt:lpstr>
      <vt:lpstr>Global영역 함수 직접 참조: 예시</vt:lpstr>
      <vt:lpstr>함수 인자로 참조</vt:lpstr>
      <vt:lpstr>일반 호출 방법</vt:lpstr>
      <vt:lpstr>함수  호출</vt:lpstr>
      <vt:lpstr>반복 호출 방법</vt:lpstr>
      <vt:lpstr>함수 반복 호출</vt:lpstr>
      <vt:lpstr>함수 재귀호출</vt:lpstr>
      <vt:lpstr>Iteration : 함수 처리</vt:lpstr>
      <vt:lpstr>Iteration : 메소드 처리</vt:lpstr>
      <vt:lpstr>Generation : comprehension </vt:lpstr>
      <vt:lpstr>Generation :function</vt:lpstr>
      <vt:lpstr>2.8 함수   제너레이터 </vt:lpstr>
      <vt:lpstr>Generator 함수 구조</vt:lpstr>
      <vt:lpstr>Generator 함수 구조</vt:lpstr>
      <vt:lpstr>Generator 함수 : 단일호출 </vt:lpstr>
      <vt:lpstr>Generator 함수 : 연속 호출 </vt:lpstr>
      <vt:lpstr>Coroutine 처리</vt:lpstr>
      <vt:lpstr>Coroutine 처리: send 메소드 </vt:lpstr>
      <vt:lpstr>Generator 함수 :  연계 처리 </vt:lpstr>
      <vt:lpstr>2.9  람다함수 </vt:lpstr>
      <vt:lpstr>익명함수 정의</vt:lpstr>
      <vt:lpstr>Lambda 함수</vt:lpstr>
      <vt:lpstr>Lambda 함수 예시</vt:lpstr>
      <vt:lpstr>Lambda namespace</vt:lpstr>
      <vt:lpstr>Namespace와 scope</vt:lpstr>
      <vt:lpstr>Parameter 정의</vt:lpstr>
      <vt:lpstr>위치인자/키워드인자</vt:lpstr>
      <vt:lpstr>가변인자 - 위치</vt:lpstr>
      <vt:lpstr>가변인자 – 키/값</vt:lpstr>
      <vt:lpstr>If문 사용</vt:lpstr>
      <vt:lpstr>Lambda에서 if문 사용</vt:lpstr>
      <vt:lpstr>축약 비교 사용</vt:lpstr>
      <vt:lpstr>Lambda에서 단축 비교 연산</vt:lpstr>
      <vt:lpstr>Lambda 함수 실행 : 예시</vt:lpstr>
      <vt:lpstr>List Comprehensions활용</vt:lpstr>
      <vt:lpstr>Comprehensions에 람다 넣기</vt:lpstr>
      <vt:lpstr>외부 함수 :  conprehension</vt:lpstr>
      <vt:lpstr>Nested lambda</vt:lpstr>
      <vt:lpstr>함수 결과값에 lambda 할당</vt:lpstr>
      <vt:lpstr>함수의 결과 :lambda</vt:lpstr>
      <vt:lpstr>함수 결과를  함수로 전달</vt:lpstr>
      <vt:lpstr>2.9  부분함수 </vt:lpstr>
      <vt:lpstr>Lambda : partial</vt:lpstr>
      <vt:lpstr>Lambda 함수 curry처리</vt:lpstr>
      <vt:lpstr>Curry : partial</vt:lpstr>
      <vt:lpstr>함수부분호출 : Curry</vt:lpstr>
      <vt:lpstr>functools: partial</vt:lpstr>
      <vt:lpstr>함수부분 호출 : functools 모듈</vt:lpstr>
      <vt:lpstr>2.10  메모이제이션 함수 </vt:lpstr>
      <vt:lpstr>함수 처리 결과 저장하기</vt:lpstr>
      <vt:lpstr>동일한 함수 처리시 처리결과 저장</vt:lpstr>
      <vt:lpstr>실행함수 만들기</vt:lpstr>
      <vt:lpstr>실행함수를 만들기</vt:lpstr>
      <vt:lpstr>메모이제이션 함수 실행</vt:lpstr>
      <vt:lpstr>메모이제이션 함수 실행</vt:lpstr>
      <vt:lpstr>2.10  고계 함수 </vt:lpstr>
      <vt:lpstr>High Order Function</vt:lpstr>
      <vt:lpstr>High Order Function 란</vt:lpstr>
      <vt:lpstr>함수 인자/결과 값 처리</vt:lpstr>
      <vt:lpstr>Map 함수</vt:lpstr>
      <vt:lpstr>map 함수</vt:lpstr>
      <vt:lpstr>map 함수 : 버전 변경사항</vt:lpstr>
      <vt:lpstr>reduce 함수</vt:lpstr>
      <vt:lpstr>reduce 함수 : 버전변경사항</vt:lpstr>
      <vt:lpstr>reduce 함수 </vt:lpstr>
      <vt:lpstr>filter함수</vt:lpstr>
      <vt:lpstr>filter 함수</vt:lpstr>
      <vt:lpstr>filter 함수 : 버전 주요 변경 사항</vt:lpstr>
      <vt:lpstr>2.11Nested 함수 </vt:lpstr>
      <vt:lpstr>Nested Function</vt:lpstr>
      <vt:lpstr>함수를 내부함수 정의</vt:lpstr>
      <vt:lpstr>함수 내부에서만 내부함수 처리</vt:lpstr>
      <vt:lpstr>내부 함수를 외부로 전달</vt:lpstr>
      <vt:lpstr>2.12  함수 클로저 </vt:lpstr>
      <vt:lpstr>Closure context</vt:lpstr>
      <vt:lpstr>함수 – Closure 란</vt:lpstr>
      <vt:lpstr>함수 – Closure context</vt:lpstr>
      <vt:lpstr>함수 – Closure : 자유변수</vt:lpstr>
      <vt:lpstr>함수 – Closure : __closure__</vt:lpstr>
      <vt:lpstr>함수 Closure : 자유변수 갱신 </vt:lpstr>
      <vt:lpstr>함수 실행 체인 만들기</vt:lpstr>
      <vt:lpstr>함수 체인이란</vt:lpstr>
      <vt:lpstr>함수 체인 처리</vt:lpstr>
      <vt:lpstr>함수 호출 순서</vt:lpstr>
      <vt:lpstr>함수와 파라미터 분리하기</vt:lpstr>
      <vt:lpstr>함수와 파라미터 분리하기</vt:lpstr>
      <vt:lpstr>함수 객체와 파라미터호출 분리</vt:lpstr>
      <vt:lpstr>전달 함수를 실행하기</vt:lpstr>
      <vt:lpstr>3.Python  클래스</vt:lpstr>
      <vt:lpstr>3.1 Object </vt:lpstr>
      <vt:lpstr>Object 란</vt:lpstr>
      <vt:lpstr>왜 모든 것을 객체로 관리하나?</vt:lpstr>
      <vt:lpstr>객체로  구성했나?</vt:lpstr>
      <vt:lpstr>타입에 대한 클래스</vt:lpstr>
      <vt:lpstr>3.2 클래스와 인스턴스 이해하기 </vt:lpstr>
      <vt:lpstr>notation</vt:lpstr>
      <vt:lpstr>Class Notation</vt:lpstr>
      <vt:lpstr> class 문서화</vt:lpstr>
      <vt:lpstr>Instance Notation</vt:lpstr>
      <vt:lpstr>Instance 구조</vt:lpstr>
      <vt:lpstr>Class란</vt:lpstr>
      <vt:lpstr>Class 작성 예시</vt:lpstr>
      <vt:lpstr>Namespace &amp; scope 처리</vt:lpstr>
      <vt:lpstr>Object Namespace 흐름</vt:lpstr>
      <vt:lpstr>Class &amp; instance scope</vt:lpstr>
      <vt:lpstr>Class/Instance 관계 매핑</vt:lpstr>
      <vt:lpstr> class &amp; instance namespace</vt:lpstr>
      <vt:lpstr> 3.3 instance 생성자와 소멸자 </vt:lpstr>
      <vt:lpstr>인스턴스 생성 기초</vt:lpstr>
      <vt:lpstr>Instance 구조</vt:lpstr>
      <vt:lpstr>Instance 생성 예시</vt:lpstr>
      <vt:lpstr>인스턴스 생성: __new__</vt:lpstr>
      <vt:lpstr>__new__:  파라미터</vt:lpstr>
      <vt:lpstr> __new__ : class method</vt:lpstr>
      <vt:lpstr> __new__ : 인스턴스 생성 막기</vt:lpstr>
      <vt:lpstr>인스턴스 초기화: __init__</vt:lpstr>
      <vt:lpstr>생성자-Creating Instance </vt:lpstr>
      <vt:lpstr>생성자를 함수로 사용하기</vt:lpstr>
      <vt:lpstr>__del__ 사용하기</vt:lpstr>
      <vt:lpstr> __del__: </vt:lpstr>
      <vt:lpstr>소멸자- Destroying Objects</vt:lpstr>
      <vt:lpstr>객체 내의 __call__  처리 방법</vt:lpstr>
      <vt:lpstr>인스턴스를 직접 호출</vt:lpstr>
      <vt:lpstr>__init__과 __call__ 메소드 차이 1</vt:lpstr>
      <vt:lpstr>__init__과 __call__ 메소드 차이 2</vt:lpstr>
      <vt:lpstr>  3.4 object Scope  이해하기 </vt:lpstr>
      <vt:lpstr>객체 scope 이해하기</vt:lpstr>
      <vt:lpstr>Object Scope </vt:lpstr>
      <vt:lpstr>Namespace 관리</vt:lpstr>
      <vt:lpstr> Class/instance Member 차이 </vt:lpstr>
      <vt:lpstr>Namespace 검색</vt:lpstr>
      <vt:lpstr>Binding class/instance variable</vt:lpstr>
      <vt:lpstr>Class는 인스턴스에 공유</vt:lpstr>
      <vt:lpstr>Class 정의</vt:lpstr>
      <vt:lpstr>인스턴스 생성</vt:lpstr>
      <vt:lpstr>Class variable는 공유된 변수</vt:lpstr>
      <vt:lpstr>  3.5 class Namespace (__dict__) 멤버관리 </vt:lpstr>
      <vt:lpstr>Class Member 구조</vt:lpstr>
      <vt:lpstr> Class Member : 변수</vt:lpstr>
      <vt:lpstr> Class Member : 메소드</vt:lpstr>
      <vt:lpstr>변수 접근</vt:lpstr>
      <vt:lpstr>Members(변수) Access</vt:lpstr>
      <vt:lpstr>Members(변수) Access -세부</vt:lpstr>
      <vt:lpstr>Instance Member 구조</vt:lpstr>
      <vt:lpstr>Instance Member : 변수</vt:lpstr>
      <vt:lpstr>내장함수를 통한 객체접근</vt:lpstr>
      <vt:lpstr>Built-in 내장함수</vt:lpstr>
      <vt:lpstr>속성 호출</vt:lpstr>
      <vt:lpstr>메소드 호출 </vt:lpstr>
      <vt:lpstr>__getattribute__</vt:lpstr>
      <vt:lpstr>__getattribute__ 처리</vt:lpstr>
      <vt:lpstr>__getattribute__ 오류</vt:lpstr>
      <vt:lpstr>__getattribute__ : binding</vt:lpstr>
      <vt:lpstr>__setattr__</vt:lpstr>
      <vt:lpstr>속성 갱신 : __setattr__</vt:lpstr>
      <vt:lpstr>__delattr__</vt:lpstr>
      <vt:lpstr>속성 갱신 : __delattr__</vt:lpstr>
      <vt:lpstr>  3.6 인스턴 (__slots__) 멤버관리 </vt:lpstr>
      <vt:lpstr>__slots__ 이해하기</vt:lpstr>
      <vt:lpstr> __slots__ : 사용하는 이유</vt:lpstr>
      <vt:lpstr> __slots__ : tuple 처리</vt:lpstr>
      <vt:lpstr> __slots__: list처리</vt:lpstr>
      <vt:lpstr>__slots__ 제약</vt:lpstr>
      <vt:lpstr> __slots__: runtime 추가</vt:lpstr>
      <vt:lpstr> __slots__: 생성시 오류</vt:lpstr>
      <vt:lpstr> __slots__ : __dict__가 미생성</vt:lpstr>
      <vt:lpstr> __slots__ : __dict__ 강제 생성</vt:lpstr>
      <vt:lpstr>__slots__ 메소드 제약</vt:lpstr>
      <vt:lpstr> class 내부 보관에는 제약이 없음</vt:lpstr>
      <vt:lpstr>  3.7 Method  첫번째 인자 이해하기 (self) </vt:lpstr>
      <vt:lpstr> self 란</vt:lpstr>
      <vt:lpstr> self 사용 이유</vt:lpstr>
      <vt:lpstr>Instance method bound</vt:lpstr>
      <vt:lpstr>인스턴스 메소드 : __self__</vt:lpstr>
      <vt:lpstr>인스턴스 메소드 bound</vt:lpstr>
      <vt:lpstr>메소드 접근자: 인스턴스</vt:lpstr>
      <vt:lpstr> self는 참조변수</vt:lpstr>
      <vt:lpstr>self: Instance 멤버 접근자</vt:lpstr>
      <vt:lpstr>Members(메소드) Access</vt:lpstr>
      <vt:lpstr>Members(메소드) Access-세부</vt:lpstr>
      <vt:lpstr>  3.8 Method  첫번째 인자 이해하기 (cls) </vt:lpstr>
      <vt:lpstr> cls 란</vt:lpstr>
      <vt:lpstr> cls 사용 이유</vt:lpstr>
      <vt:lpstr>Classmethod 호출</vt:lpstr>
      <vt:lpstr>Classmethod class 이해</vt:lpstr>
      <vt:lpstr>클래스 메소드 : __self__</vt:lpstr>
      <vt:lpstr>클래스 메소드 bound</vt:lpstr>
      <vt:lpstr>Classmethod 정의 주의사항</vt:lpstr>
      <vt:lpstr>Class method 지정시 주의</vt:lpstr>
      <vt:lpstr>   3.9 method chain </vt:lpstr>
      <vt:lpstr>Method Chain</vt:lpstr>
      <vt:lpstr>Self Method Chain</vt:lpstr>
      <vt:lpstr>Method Chain</vt:lpstr>
      <vt:lpstr>타 객체  Method Chain</vt:lpstr>
      <vt:lpstr>  3.10 class method decorator  사용하기 </vt:lpstr>
      <vt:lpstr>Class Method 이해하기</vt:lpstr>
      <vt:lpstr>@classmethod 에러 발생</vt:lpstr>
      <vt:lpstr>@classmethod : 데코레이터</vt:lpstr>
      <vt:lpstr>Class로만 접근하려면</vt:lpstr>
      <vt:lpstr>decorator</vt:lpstr>
      <vt:lpstr>Classmethod 호출</vt:lpstr>
      <vt:lpstr>Classmethod 외부정의/호출</vt:lpstr>
      <vt:lpstr>  3.11 멤버 메소드 (static)  접근 </vt:lpstr>
      <vt:lpstr>static method bound</vt:lpstr>
      <vt:lpstr>static 메소드 bound</vt:lpstr>
      <vt:lpstr> self/cls 미사용</vt:lpstr>
      <vt:lpstr> staticmethod 사용 이유</vt:lpstr>
      <vt:lpstr> staticmethod: 인스턴스 생성</vt:lpstr>
      <vt:lpstr> 외부 함수를 class 내에서 사용</vt:lpstr>
      <vt:lpstr>4.Python  클래스 상속</vt:lpstr>
      <vt:lpstr>4.1 클래스를 상속하기 </vt:lpstr>
      <vt:lpstr>Class Inheritance</vt:lpstr>
      <vt:lpstr>Class 상속 구조</vt:lpstr>
      <vt:lpstr>Inheritance</vt:lpstr>
      <vt:lpstr>상속시 scope</vt:lpstr>
      <vt:lpstr>Inheritance- scope</vt:lpstr>
      <vt:lpstr>Inheritance - 예시</vt:lpstr>
      <vt:lpstr>상속 처리 비교</vt:lpstr>
      <vt:lpstr>Isinstance/issubclass 확인</vt:lpstr>
      <vt:lpstr>생성자 오버라이딩</vt:lpstr>
      <vt:lpstr>메소드 오버라이딩</vt:lpstr>
      <vt:lpstr>상속구조 확인하기(MRO)</vt:lpstr>
      <vt:lpstr>Method resolution order</vt:lpstr>
      <vt:lpstr>상속 순위 : __mro__, mro()</vt:lpstr>
      <vt:lpstr>MRO 처리 시 오류</vt:lpstr>
      <vt:lpstr>메소드에 대한 정보 확인</vt:lpstr>
      <vt:lpstr>상속된 클래스 확인</vt:lpstr>
      <vt:lpstr>4.2 부모 class 호출  </vt:lpstr>
      <vt:lpstr>부모 class 메소드 사용</vt:lpstr>
      <vt:lpstr> bound/unbound 이해하기</vt:lpstr>
      <vt:lpstr>부모 class : 생성자 사용</vt:lpstr>
      <vt:lpstr>부모 class :unbound 메소드</vt:lpstr>
      <vt:lpstr>부모 class :bound 메소드</vt:lpstr>
      <vt:lpstr>Super() 사용하기</vt:lpstr>
      <vt:lpstr>Super() 함수(2.x)</vt:lpstr>
      <vt:lpstr>Super() 을 이용한 접근(2.x)</vt:lpstr>
      <vt:lpstr>4.3 다형성 override 이해하기 </vt:lpstr>
      <vt:lpstr>Overriding</vt:lpstr>
      <vt:lpstr>Overriding</vt:lpstr>
      <vt:lpstr>Overriding 구조</vt:lpstr>
      <vt:lpstr> 4.4 다형성 override (special Method) 이해하기 </vt:lpstr>
      <vt:lpstr>Special method 처리  </vt:lpstr>
      <vt:lpstr>연산자 Overriding 예시</vt:lpstr>
      <vt:lpstr>__str__/__repr__</vt:lpstr>
      <vt:lpstr>__str__/__repr__ 차이</vt:lpstr>
      <vt:lpstr> __str__/__repr__위치</vt:lpstr>
      <vt:lpstr>__str__/__repr__ override</vt:lpstr>
      <vt:lpstr>. 연사자 overriding</vt:lpstr>
      <vt:lpstr>__getitem__ 메소드</vt:lpstr>
      <vt:lpstr> dict:./[] 연사자 overriding</vt:lpstr>
      <vt:lpstr>__getattribute__ 처리 순서</vt:lpstr>
      <vt:lpstr>클래스 호출과 인스턴스 호출</vt:lpstr>
      <vt:lpstr>추상 클래스 존재시 처리 예시</vt:lpstr>
      <vt:lpstr>[] 연산자 </vt:lpstr>
      <vt:lpstr>Sequence  class 정의</vt:lpstr>
      <vt:lpstr>Specail method override 위치</vt:lpstr>
      <vt:lpstr> [] 연사자 missing 처리</vt:lpstr>
      <vt:lpstr>5.Python  테코레이터</vt:lpstr>
      <vt:lpstr>5.1  데코레이터 (function) </vt:lpstr>
      <vt:lpstr>Function Decorator</vt:lpstr>
      <vt:lpstr>Decorator 처리 흐름</vt:lpstr>
      <vt:lpstr> 데코레이터 표기법 : @함수명</vt:lpstr>
      <vt:lpstr>함수 chain과 decorator 차이</vt:lpstr>
      <vt:lpstr>Decorator 구성 순서</vt:lpstr>
      <vt:lpstr>1 : 함수 전달 받을 함수정의</vt:lpstr>
      <vt:lpstr>2 : 파라미터를 전달 받을 내부함수</vt:lpstr>
      <vt:lpstr>3 : 데코레이터 문법으로 변경</vt:lpstr>
      <vt:lpstr>함수의 메타 정보 처리</vt:lpstr>
      <vt:lpstr>함수 정보 분실</vt:lpstr>
      <vt:lpstr>함수 정보  유지하기</vt:lpstr>
      <vt:lpstr>__wrapped__속성 </vt:lpstr>
      <vt:lpstr>Decorator 함수 파라미터</vt:lpstr>
      <vt:lpstr>Decorator 파라미터 구성</vt:lpstr>
      <vt:lpstr>Decorator 파라미터 처리 </vt:lpstr>
      <vt:lpstr>복수개 decorator</vt:lpstr>
      <vt:lpstr>복수 Function decorator 순서</vt:lpstr>
      <vt:lpstr>복수 decorator  예시: 정의</vt:lpstr>
      <vt:lpstr>복수 decorator  예시: 실행</vt:lpstr>
      <vt:lpstr>5.2  데코레이터 (class) </vt:lpstr>
      <vt:lpstr>인스턴스 생성 없이 처리</vt:lpstr>
      <vt:lpstr>Decorator : __new__ 리턴결과</vt:lpstr>
      <vt:lpstr>인스턴스 생성</vt:lpstr>
      <vt:lpstr> Decorator : __call__ 리턴 결과</vt:lpstr>
      <vt:lpstr>데코레이터 파라미터</vt:lpstr>
      <vt:lpstr> 데코레이터 : 파라미터</vt:lpstr>
      <vt:lpstr> 2.class를 데코레이터로 사용</vt:lpstr>
      <vt:lpstr>5.3  데코레이터 (사용자 정의 메소드) </vt:lpstr>
      <vt:lpstr>Method로 데코레이터</vt:lpstr>
      <vt:lpstr> 데코레이터: 인스턴스메소드</vt:lpstr>
      <vt:lpstr> 데코레이터: 클래스 메소드</vt:lpstr>
      <vt:lpstr>함수와 메소드에 전부 사용</vt:lpstr>
      <vt:lpstr> 데코레이터: 인스턴스메소드</vt:lpstr>
      <vt:lpstr>5.4  데코레이터 (decorator 모듈) </vt:lpstr>
      <vt:lpstr> decorator module</vt:lpstr>
      <vt:lpstr> decorator.decorator</vt:lpstr>
      <vt:lpstr> decorator 모듈: 에러처리</vt:lpstr>
      <vt:lpstr> decorator 모듈: 정상 처리</vt:lpstr>
      <vt:lpstr> 처리 흐름</vt:lpstr>
      <vt:lpstr> 1. decorator 함수 정의</vt:lpstr>
      <vt:lpstr> 2. 실행 함수 정의 및 실행</vt:lpstr>
      <vt:lpstr> 3. 전체 예시 1</vt:lpstr>
      <vt:lpstr>3. 전체 예시 2</vt:lpstr>
      <vt:lpstr>6.Python  클래스 정보 숨기기</vt:lpstr>
      <vt:lpstr>6.1 Information Hiding (변수 이용) </vt:lpstr>
      <vt:lpstr>단순 이름 변경 </vt:lpstr>
      <vt:lpstr>_명칭 </vt:lpstr>
      <vt:lpstr>Mangling 변수</vt:lpstr>
      <vt:lpstr>Binding variable : mangling</vt:lpstr>
      <vt:lpstr>__명칭 :mangling 속성</vt:lpstr>
      <vt:lpstr>Mangling 메소드</vt:lpstr>
      <vt:lpstr>__명칭 :mangling 메소드</vt:lpstr>
      <vt:lpstr>__메소드는 오버라이드 안됨</vt:lpstr>
      <vt:lpstr>6.2 Information Hiding -property  테코레이터 </vt:lpstr>
      <vt:lpstr> property 란</vt:lpstr>
      <vt:lpstr>Property class</vt:lpstr>
      <vt:lpstr>Property</vt:lpstr>
      <vt:lpstr> property class 예시</vt:lpstr>
      <vt:lpstr>Property- property 함수</vt:lpstr>
      <vt:lpstr> property decorator 예시</vt:lpstr>
      <vt:lpstr>Property : decorator</vt:lpstr>
      <vt:lpstr> 프로퍼티 중복 피하기</vt:lpstr>
      <vt:lpstr>Property 중복 피하기</vt:lpstr>
      <vt:lpstr>6.3 Information Hiding -descriptor 클래스 이용</vt:lpstr>
      <vt:lpstr>Descriptor protocol</vt:lpstr>
      <vt:lpstr>Descriptor란 </vt:lpstr>
      <vt:lpstr>Descriptor 종류</vt:lpstr>
      <vt:lpstr>Descriptor 이해</vt:lpstr>
      <vt:lpstr>Descriptor</vt:lpstr>
      <vt:lpstr>Descriptor 처리 방식 </vt:lpstr>
      <vt:lpstr>Descriptor 메소드</vt:lpstr>
      <vt:lpstr>Descriptor 메소드 정의</vt:lpstr>
      <vt:lpstr>Descriptor 메소드 파라미터</vt:lpstr>
      <vt:lpstr> int 타입의 디스크립터 예시</vt:lpstr>
      <vt:lpstr>int.__add__ : descriptor</vt:lpstr>
      <vt:lpstr>int.__add__.__get__</vt:lpstr>
      <vt:lpstr>int.__add__.__get__ 예시</vt:lpstr>
      <vt:lpstr>데이터 디스크립터 예시</vt:lpstr>
      <vt:lpstr>1. Descriptor 클래스 정의</vt:lpstr>
      <vt:lpstr>2. 사용 클래스 정의</vt:lpstr>
      <vt:lpstr>3. 사용 클래스의 인스턴스 생성</vt:lpstr>
      <vt:lpstr>Descriptor : 직접 멤버 접근</vt:lpstr>
      <vt:lpstr>Descriptor : 상속 구현</vt:lpstr>
      <vt:lpstr>Descriptor : 한번 사용</vt:lpstr>
      <vt:lpstr>Descriptor: 함수 사용</vt:lpstr>
      <vt:lpstr> getattr/setattr/delattr 함수 1</vt:lpstr>
      <vt:lpstr> getattr/setattr/delattr 함수 2</vt:lpstr>
      <vt:lpstr>Descriptor : 여러번 사용 1</vt:lpstr>
      <vt:lpstr>Descriptor : 여러번 사용 2</vt:lpstr>
      <vt:lpstr>Descriptor : 여러번 사용 3</vt:lpstr>
      <vt:lpstr>Binding descriptor</vt:lpstr>
      <vt:lpstr>처리절차: 1.Descriptor 정의</vt:lpstr>
      <vt:lpstr>처리절차 : 2. 세부 정의 및 실행</vt:lpstr>
      <vt:lpstr>Descriptor 세부 설명</vt:lpstr>
      <vt:lpstr>Descriptor 실행 구조</vt:lpstr>
      <vt:lpstr>Descriptor 실행 구조 :흐름 1</vt:lpstr>
      <vt:lpstr>Descriptor 실행 구조 :흐름 2</vt:lpstr>
      <vt:lpstr>Descriptor 실행 구조 :흐름 3</vt:lpstr>
      <vt:lpstr>7.Python  클래스 인터페이스</vt:lpstr>
      <vt:lpstr>7.1 인터페이스 (Duck typing) 처리 </vt:lpstr>
      <vt:lpstr>Duck typing</vt:lpstr>
      <vt:lpstr>Duck typeing 정의 방법</vt:lpstr>
      <vt:lpstr>Duck typeing 정의 : 함수</vt:lpstr>
      <vt:lpstr>Duck typeing : 함수 구현(1)</vt:lpstr>
      <vt:lpstr>Duck typeing : 함수 구현(2)</vt:lpstr>
      <vt:lpstr>Duck typeing 정의 : 클래스</vt:lpstr>
      <vt:lpstr>Duck typeing : 클래스 구현(1)</vt:lpstr>
      <vt:lpstr>Duck typeing : 클래스 구현(2)</vt:lpstr>
      <vt:lpstr> 6.2 인터페이스  (Mixin) 처리 </vt:lpstr>
      <vt:lpstr>Mixin 이해하기</vt:lpstr>
      <vt:lpstr>Mixin</vt:lpstr>
      <vt:lpstr>Mixin 구현</vt:lpstr>
      <vt:lpstr>8.Python  클래스 추상화</vt:lpstr>
      <vt:lpstr>8.1 Abstract (일반) class </vt:lpstr>
      <vt:lpstr>추상 클래스 기본</vt:lpstr>
      <vt:lpstr>Abstract Class</vt:lpstr>
      <vt:lpstr>Abstract Class 정의 방법</vt:lpstr>
      <vt:lpstr>ABC: exception 처리</vt:lpstr>
      <vt:lpstr>추상클래스 정의</vt:lpstr>
      <vt:lpstr>구현 클래스 정의</vt:lpstr>
      <vt:lpstr>구현 클래스 실행</vt:lpstr>
      <vt:lpstr>Exception 방식이 단점</vt:lpstr>
      <vt:lpstr> 8.2 Abstract (decorator) class </vt:lpstr>
      <vt:lpstr>데코레이터 이용</vt:lpstr>
      <vt:lpstr>@abstractmethod 정의 1</vt:lpstr>
      <vt:lpstr>@abstractmethod 정의 2</vt:lpstr>
      <vt:lpstr>@abstractmethod 정의 3</vt:lpstr>
      <vt:lpstr> 8.3 Abstract (abc 모듈) class </vt:lpstr>
      <vt:lpstr>추상화 모듈 import</vt:lpstr>
      <vt:lpstr>Abstract Class : import</vt:lpstr>
      <vt:lpstr>Abstract Class : import 결과</vt:lpstr>
      <vt:lpstr>Abstract Class 버전별 처리 </vt:lpstr>
      <vt:lpstr>ABC: abc import 이해</vt:lpstr>
      <vt:lpstr>추상화 클래스: 생성 오류</vt:lpstr>
      <vt:lpstr>Abstractmethod 일부 정의</vt:lpstr>
      <vt:lpstr>구현 클래스 전부 재정의 후 실행</vt:lpstr>
      <vt:lpstr>추상화 property 사용</vt:lpstr>
      <vt:lpstr>Abstract Class :abstractproperty </vt:lpstr>
      <vt:lpstr>Abstract Class :property 구현</vt:lpstr>
      <vt:lpstr>Abstract Class :property 구현</vt:lpstr>
      <vt:lpstr>9.Python  클래스 Runtime 처리</vt:lpstr>
      <vt:lpstr> 9.1 Runtime 클래스 생성 </vt:lpstr>
      <vt:lpstr>Type 함수 사용</vt:lpstr>
      <vt:lpstr>Type 함수  </vt:lpstr>
      <vt:lpstr>Type 함수 : 클래스 만들기 1 </vt:lpstr>
      <vt:lpstr>Type 함수 : 클래스 만들기 2 </vt:lpstr>
      <vt:lpstr>Type 함수 : 사용자 클래스 상속처리</vt:lpstr>
      <vt:lpstr>Type : 사용자 Class  생성</vt:lpstr>
      <vt:lpstr> type class   </vt:lpstr>
      <vt:lpstr> type class :  사용자 클래스 정의 </vt:lpstr>
      <vt:lpstr>사용자클래스로 클래스 생성</vt:lpstr>
      <vt:lpstr> __new__/__init__  정의</vt:lpstr>
      <vt:lpstr>사용자 함수로 클래스 생성</vt:lpstr>
      <vt:lpstr>클래스 생성 함수 작성</vt:lpstr>
      <vt:lpstr>클래스 멤버 추가 </vt:lpstr>
      <vt:lpstr>함수로 클래스 생성 </vt:lpstr>
      <vt:lpstr>10.Exception </vt:lpstr>
      <vt:lpstr>Raise 기본</vt:lpstr>
      <vt:lpstr>Raise</vt:lpstr>
      <vt:lpstr>Raise : 메시지 넣기</vt:lpstr>
      <vt:lpstr>Raise 발생 시키기</vt:lpstr>
      <vt:lpstr>Raise : 함수 내부</vt:lpstr>
      <vt:lpstr>Raise : 메소드 내부</vt:lpstr>
      <vt:lpstr>Raise : 모듈간</vt:lpstr>
      <vt:lpstr>Exception 문장</vt:lpstr>
      <vt:lpstr>Exception 처리 구문</vt:lpstr>
      <vt:lpstr>Try-except-[else] </vt:lpstr>
      <vt:lpstr>Try-[except]-finally</vt:lpstr>
      <vt:lpstr>Exception 처리 기준 </vt:lpstr>
      <vt:lpstr>Exception : bubbling</vt:lpstr>
      <vt:lpstr>Exception  잡기</vt:lpstr>
      <vt:lpstr>내부 로직</vt:lpstr>
      <vt:lpstr>메소드 </vt:lpstr>
      <vt:lpstr>모듈간  </vt:lpstr>
      <vt:lpstr>두 개 Exceotion 묶어처리</vt:lpstr>
      <vt:lpstr>두개 exception을 하나로 처리  </vt:lpstr>
      <vt:lpstr>모든 Exceotion 묶어처리</vt:lpstr>
      <vt:lpstr>모든 exception을 하나로 처리  </vt:lpstr>
      <vt:lpstr>동일 모듈 내</vt:lpstr>
      <vt:lpstr>동일 모듈에서 함수 실행시</vt:lpstr>
      <vt:lpstr>모듈을 실행할 경우 오류처리</vt:lpstr>
      <vt:lpstr>타 모듈 오류 처리</vt:lpstr>
      <vt:lpstr>타 모듈에서 호출시</vt:lpstr>
      <vt:lpstr>__builtins__</vt:lpstr>
      <vt:lpstr>__builtins__ 내의 예외 추출</vt:lpstr>
      <vt:lpstr>__builtins__ 내의 예외 추출</vt:lpstr>
      <vt:lpstr>Exception class</vt:lpstr>
      <vt:lpstr>Exception class 구조</vt:lpstr>
      <vt:lpstr>Exception 메시지 검색</vt:lpstr>
      <vt:lpstr>Exception 메시지</vt:lpstr>
      <vt:lpstr>Exception 발생시 메시지처리</vt:lpstr>
      <vt:lpstr>내장 exception</vt:lpstr>
      <vt:lpstr>내장 Exception(1) </vt:lpstr>
      <vt:lpstr>내장 Exception(2) </vt:lpstr>
      <vt:lpstr>User Exception </vt:lpstr>
      <vt:lpstr>User Exception 처리</vt:lpstr>
      <vt:lpstr>traceback</vt:lpstr>
      <vt:lpstr> traceback 모듈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1868</cp:revision>
  <cp:lastPrinted>2016-11-01T05:59:45Z</cp:lastPrinted>
  <dcterms:created xsi:type="dcterms:W3CDTF">2015-12-01T07:34:30Z</dcterms:created>
  <dcterms:modified xsi:type="dcterms:W3CDTF">2017-04-14T06:30:00Z</dcterms:modified>
</cp:coreProperties>
</file>